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5" r:id="rId3"/>
    <p:sldId id="354" r:id="rId4"/>
    <p:sldId id="355" r:id="rId5"/>
    <p:sldId id="356" r:id="rId6"/>
    <p:sldId id="305" r:id="rId7"/>
    <p:sldId id="324" r:id="rId8"/>
    <p:sldId id="325" r:id="rId9"/>
    <p:sldId id="320" r:id="rId10"/>
    <p:sldId id="306" r:id="rId11"/>
    <p:sldId id="326" r:id="rId12"/>
    <p:sldId id="327" r:id="rId13"/>
    <p:sldId id="328" r:id="rId14"/>
    <p:sldId id="357" r:id="rId15"/>
    <p:sldId id="329" r:id="rId16"/>
    <p:sldId id="330" r:id="rId17"/>
    <p:sldId id="334" r:id="rId18"/>
    <p:sldId id="331" r:id="rId19"/>
    <p:sldId id="332" r:id="rId20"/>
    <p:sldId id="333" r:id="rId21"/>
    <p:sldId id="335" r:id="rId22"/>
    <p:sldId id="338" r:id="rId23"/>
    <p:sldId id="336" r:id="rId24"/>
    <p:sldId id="337" r:id="rId25"/>
    <p:sldId id="339" r:id="rId26"/>
    <p:sldId id="340" r:id="rId27"/>
    <p:sldId id="321" r:id="rId28"/>
    <p:sldId id="307" r:id="rId29"/>
    <p:sldId id="341" r:id="rId30"/>
    <p:sldId id="322" r:id="rId31"/>
    <p:sldId id="308" r:id="rId32"/>
    <p:sldId id="349" r:id="rId33"/>
    <p:sldId id="323" r:id="rId34"/>
    <p:sldId id="352" r:id="rId35"/>
    <p:sldId id="319" r:id="rId36"/>
    <p:sldId id="350" r:id="rId37"/>
    <p:sldId id="353" r:id="rId38"/>
    <p:sldId id="304"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6F0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14" autoAdjust="0"/>
  </p:normalViewPr>
  <p:slideViewPr>
    <p:cSldViewPr snapToGrid="0">
      <p:cViewPr varScale="1">
        <p:scale>
          <a:sx n="81" d="100"/>
          <a:sy n="81" d="100"/>
        </p:scale>
        <p:origin x="149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2FEF1-5E20-4418-BF54-E4E1518523E9}" type="datetimeFigureOut">
              <a:rPr lang="zh-CN" altLang="en-US" smtClean="0"/>
              <a:t>2021/10/26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C351D-0440-4548-9D1A-61CF7EEA8193}" type="slidenum">
              <a:rPr lang="zh-CN" altLang="en-US" smtClean="0"/>
              <a:t>‹#›</a:t>
            </a:fld>
            <a:endParaRPr lang="zh-CN" altLang="en-US"/>
          </a:p>
        </p:txBody>
      </p:sp>
    </p:spTree>
    <p:extLst>
      <p:ext uri="{BB962C8B-B14F-4D97-AF65-F5344CB8AC3E}">
        <p14:creationId xmlns:p14="http://schemas.microsoft.com/office/powerpoint/2010/main" val="1058903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两台服务器相连有</a:t>
            </a:r>
            <a:r>
              <a:rPr lang="en-US" altLang="zh-CN" dirty="0"/>
              <a:t>k</a:t>
            </a:r>
            <a:r>
              <a:rPr lang="zh-CN" altLang="en-US" dirty="0"/>
              <a:t>种路径</a:t>
            </a:r>
          </a:p>
        </p:txBody>
      </p:sp>
      <p:sp>
        <p:nvSpPr>
          <p:cNvPr id="4" name="灯片编号占位符 3"/>
          <p:cNvSpPr>
            <a:spLocks noGrp="1"/>
          </p:cNvSpPr>
          <p:nvPr>
            <p:ph type="sldNum" sz="quarter" idx="5"/>
          </p:nvPr>
        </p:nvSpPr>
        <p:spPr/>
        <p:txBody>
          <a:bodyPr/>
          <a:lstStyle/>
          <a:p>
            <a:fld id="{3CDC351D-0440-4548-9D1A-61CF7EEA8193}" type="slidenum">
              <a:rPr lang="zh-CN" altLang="en-US" smtClean="0"/>
              <a:t>12</a:t>
            </a:fld>
            <a:endParaRPr lang="zh-CN" altLang="en-US"/>
          </a:p>
        </p:txBody>
      </p:sp>
    </p:spTree>
    <p:extLst>
      <p:ext uri="{BB962C8B-B14F-4D97-AF65-F5344CB8AC3E}">
        <p14:creationId xmlns:p14="http://schemas.microsoft.com/office/powerpoint/2010/main" val="613396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700"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650" b="0">
                <a:solidFill>
                  <a:schemeClr val="tx1"/>
                </a:solidFill>
                <a:latin typeface="微软雅黑" panose="020B0503020204020204" pitchFamily="34" charset="-122"/>
                <a:ea typeface="微软雅黑" panose="020B0503020204020204" pitchFamily="34" charset="-122"/>
              </a:defRPr>
            </a:lvl1pPr>
            <a:lvl2pPr>
              <a:defRPr sz="1500" b="0">
                <a:solidFill>
                  <a:schemeClr val="tx1"/>
                </a:solidFill>
                <a:latin typeface="微软雅黑" panose="020B0503020204020204" pitchFamily="34" charset="-122"/>
                <a:ea typeface="微软雅黑" panose="020B0503020204020204" pitchFamily="34" charset="-122"/>
              </a:defRPr>
            </a:lvl2pPr>
            <a:lvl3pPr>
              <a:defRPr sz="1500" b="0">
                <a:solidFill>
                  <a:schemeClr val="tx1"/>
                </a:solidFill>
                <a:latin typeface="微软雅黑" panose="020B0503020204020204" pitchFamily="34" charset="-122"/>
                <a:ea typeface="微软雅黑" panose="020B0503020204020204" pitchFamily="34" charset="-122"/>
              </a:defRPr>
            </a:lvl3pPr>
            <a:lvl4pPr>
              <a:defRPr sz="1500" b="0">
                <a:solidFill>
                  <a:schemeClr val="tx1"/>
                </a:solidFill>
                <a:latin typeface="微软雅黑" panose="020B0503020204020204" pitchFamily="34" charset="-122"/>
                <a:ea typeface="微软雅黑" panose="020B0503020204020204" pitchFamily="34" charset="-122"/>
              </a:defRPr>
            </a:lvl4pPr>
            <a:lvl5pPr>
              <a:defRPr sz="1500"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8" y="6384713"/>
            <a:ext cx="637186" cy="287222"/>
          </a:xfrm>
        </p:spPr>
        <p:txBody>
          <a:bodyPr/>
          <a:lstStyle>
            <a:lvl1pPr algn="r">
              <a:defRPr sz="1650"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02AE1E35-F495-4665-8CB0-CDD28443F6EA}"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3113672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53245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36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1"/>
            <a:ext cx="4510668" cy="2012795"/>
          </a:xfrm>
        </p:spPr>
        <p:txBody>
          <a:bodyPr anchor="ctr" anchorCtr="0">
            <a:normAutofit/>
          </a:bodyPr>
          <a:lstStyle>
            <a:lvl1pPr marL="0" indent="0" algn="ctr">
              <a:buNone/>
              <a:defRPr sz="1950">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6"/>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172849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54708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424250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593827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91363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205089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9759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81030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38655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29" y="6434254"/>
            <a:ext cx="475321" cy="287222"/>
          </a:xfrm>
          <a:prstGeom prst="rect">
            <a:avLst/>
          </a:prstGeom>
        </p:spPr>
        <p:txBody>
          <a:bodyPr vert="horz" lIns="91440" tIns="45720" rIns="91440" bIns="45720" rtlCol="0" anchor="ctr"/>
          <a:lstStyle>
            <a:lvl1pPr algn="ctr">
              <a:defRPr sz="1200" b="1">
                <a:solidFill>
                  <a:schemeClr val="bg1"/>
                </a:solidFill>
              </a:defRPr>
            </a:lvl1p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7727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p:titleStyle>
    <p:bodyStyle>
      <a:lvl1pPr marL="171450" indent="-171450" algn="l" defTabSz="685800" rtl="0" eaLnBrk="1" latinLnBrk="0" hangingPunct="1">
        <a:lnSpc>
          <a:spcPts val="216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650" kern="1200">
          <a:solidFill>
            <a:schemeClr val="tx1"/>
          </a:solidFill>
          <a:latin typeface="+mn-lt"/>
          <a:ea typeface="+mn-ea"/>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云数据中心</a:t>
            </a:r>
          </a:p>
        </p:txBody>
      </p:sp>
      <p:sp>
        <p:nvSpPr>
          <p:cNvPr id="3" name="副标题 2"/>
          <p:cNvSpPr>
            <a:spLocks noGrp="1"/>
          </p:cNvSpPr>
          <p:nvPr>
            <p:ph type="subTitle" idx="1"/>
          </p:nvPr>
        </p:nvSpPr>
        <p:spPr/>
        <p:txBody>
          <a:bodyPr/>
          <a:lstStyle/>
          <a:p>
            <a:r>
              <a:rPr lang="zh-CN" altLang="en-US" sz="3600" b="1" dirty="0">
                <a:latin typeface="楷体" panose="02010609060101010101" pitchFamily="49" charset="-122"/>
                <a:ea typeface="楷体" panose="02010609060101010101" pitchFamily="49" charset="-122"/>
              </a:rPr>
              <a:t>李传艺</a:t>
            </a:r>
            <a:endParaRPr lang="en-US" altLang="zh-CN" sz="3200" b="1" dirty="0">
              <a:latin typeface="楷体" panose="02010609060101010101" pitchFamily="49" charset="-122"/>
              <a:ea typeface="楷体" panose="02010609060101010101" pitchFamily="49" charset="-122"/>
            </a:endParaRPr>
          </a:p>
          <a:p>
            <a:r>
              <a:rPr lang="en-US" altLang="zh-CN" sz="2200"/>
              <a:t>2021</a:t>
            </a:r>
            <a:endParaRPr lang="zh-CN" altLang="en-US" sz="2200" dirty="0"/>
          </a:p>
        </p:txBody>
      </p:sp>
      <p:sp>
        <p:nvSpPr>
          <p:cNvPr id="4" name="文本框 3"/>
          <p:cNvSpPr txBox="1"/>
          <p:nvPr/>
        </p:nvSpPr>
        <p:spPr>
          <a:xfrm>
            <a:off x="3455788"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274715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p>
        </p:txBody>
      </p:sp>
      <p:sp>
        <p:nvSpPr>
          <p:cNvPr id="3" name="内容占位符 2"/>
          <p:cNvSpPr>
            <a:spLocks noGrp="1"/>
          </p:cNvSpPr>
          <p:nvPr>
            <p:ph idx="1"/>
          </p:nvPr>
        </p:nvSpPr>
        <p:spPr/>
        <p:txBody>
          <a:bodyPr/>
          <a:lstStyle/>
          <a:p>
            <a:r>
              <a:rPr lang="zh-CN" altLang="en-US" dirty="0"/>
              <a:t>建造方便简单</a:t>
            </a:r>
            <a:endParaRPr lang="en-US" altLang="zh-CN" dirty="0"/>
          </a:p>
          <a:p>
            <a:r>
              <a:rPr lang="zh-CN" altLang="en-US" dirty="0"/>
              <a:t>不便于拓展与升级</a:t>
            </a:r>
            <a:endParaRPr lang="en-US" altLang="zh-CN" dirty="0"/>
          </a:p>
          <a:p>
            <a:r>
              <a:rPr lang="zh-CN" altLang="en-US" dirty="0"/>
              <a:t>任意一个核心交换机故障导致上千台服务器失效</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10</a:t>
            </a:fld>
            <a:endParaRPr lang="zh-CN" altLang="en-US"/>
          </a:p>
        </p:txBody>
      </p:sp>
      <p:grpSp>
        <p:nvGrpSpPr>
          <p:cNvPr id="90" name="组合 89">
            <a:extLst>
              <a:ext uri="{FF2B5EF4-FFF2-40B4-BE49-F238E27FC236}">
                <a16:creationId xmlns:a16="http://schemas.microsoft.com/office/drawing/2014/main" id="{3D0D02FD-0827-4102-9E40-2DFC062A2DCE}"/>
              </a:ext>
            </a:extLst>
          </p:cNvPr>
          <p:cNvGrpSpPr/>
          <p:nvPr/>
        </p:nvGrpSpPr>
        <p:grpSpPr>
          <a:xfrm>
            <a:off x="325204" y="2892425"/>
            <a:ext cx="8338756" cy="2567304"/>
            <a:chOff x="325204" y="2892425"/>
            <a:chExt cx="8338756" cy="2567304"/>
          </a:xfrm>
        </p:grpSpPr>
        <p:sp>
          <p:nvSpPr>
            <p:cNvPr id="4" name="立方体 3"/>
            <p:cNvSpPr/>
            <p:nvPr/>
          </p:nvSpPr>
          <p:spPr>
            <a:xfrm>
              <a:off x="2030696" y="289242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p:cNvSpPr/>
            <p:nvPr/>
          </p:nvSpPr>
          <p:spPr>
            <a:xfrm>
              <a:off x="4307686" y="289242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6"/>
            <p:cNvSpPr/>
            <p:nvPr/>
          </p:nvSpPr>
          <p:spPr>
            <a:xfrm>
              <a:off x="6584676" y="289242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7"/>
            <p:cNvSpPr/>
            <p:nvPr/>
          </p:nvSpPr>
          <p:spPr>
            <a:xfrm>
              <a:off x="699762" y="377994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2064280" y="377994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立方体 9"/>
            <p:cNvSpPr/>
            <p:nvPr/>
          </p:nvSpPr>
          <p:spPr>
            <a:xfrm>
              <a:off x="3587547" y="3779945"/>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p:cNvSpPr/>
            <p:nvPr/>
          </p:nvSpPr>
          <p:spPr>
            <a:xfrm>
              <a:off x="5041696" y="3773939"/>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p:cNvSpPr/>
            <p:nvPr/>
          </p:nvSpPr>
          <p:spPr>
            <a:xfrm>
              <a:off x="6301805" y="3780289"/>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立方体 12"/>
            <p:cNvSpPr/>
            <p:nvPr/>
          </p:nvSpPr>
          <p:spPr>
            <a:xfrm>
              <a:off x="7686060" y="3780289"/>
              <a:ext cx="806450" cy="196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25204" y="4777448"/>
              <a:ext cx="469900" cy="682281"/>
              <a:chOff x="736600" y="4397718"/>
              <a:chExt cx="469900" cy="682281"/>
            </a:xfrm>
          </p:grpSpPr>
          <p:sp>
            <p:nvSpPr>
              <p:cNvPr id="14" name="立方体 13"/>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0" name="组合 19"/>
            <p:cNvGrpSpPr/>
            <p:nvPr/>
          </p:nvGrpSpPr>
          <p:grpSpPr>
            <a:xfrm>
              <a:off x="1050925" y="4777448"/>
              <a:ext cx="469900" cy="682281"/>
              <a:chOff x="736600" y="4397718"/>
              <a:chExt cx="469900" cy="682281"/>
            </a:xfrm>
          </p:grpSpPr>
          <p:sp>
            <p:nvSpPr>
              <p:cNvPr id="21" name="立方体 20"/>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6" name="组合 25"/>
            <p:cNvGrpSpPr/>
            <p:nvPr/>
          </p:nvGrpSpPr>
          <p:grpSpPr>
            <a:xfrm>
              <a:off x="1785426" y="4767387"/>
              <a:ext cx="469900" cy="682281"/>
              <a:chOff x="736600" y="4397718"/>
              <a:chExt cx="469900" cy="682281"/>
            </a:xfrm>
          </p:grpSpPr>
          <p:sp>
            <p:nvSpPr>
              <p:cNvPr id="27" name="立方体 26"/>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28"/>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矩形 30"/>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2" name="组合 31"/>
            <p:cNvGrpSpPr/>
            <p:nvPr/>
          </p:nvGrpSpPr>
          <p:grpSpPr>
            <a:xfrm>
              <a:off x="2405186" y="4767387"/>
              <a:ext cx="469900" cy="682281"/>
              <a:chOff x="736600" y="4397718"/>
              <a:chExt cx="469900" cy="682281"/>
            </a:xfrm>
          </p:grpSpPr>
          <p:sp>
            <p:nvSpPr>
              <p:cNvPr id="33" name="立方体 32"/>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矩形 34"/>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矩形 35"/>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矩形 36"/>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8" name="组合 37"/>
            <p:cNvGrpSpPr/>
            <p:nvPr/>
          </p:nvGrpSpPr>
          <p:grpSpPr>
            <a:xfrm>
              <a:off x="3279346" y="4767387"/>
              <a:ext cx="469900" cy="682281"/>
              <a:chOff x="736600" y="4397718"/>
              <a:chExt cx="469900" cy="682281"/>
            </a:xfrm>
          </p:grpSpPr>
          <p:sp>
            <p:nvSpPr>
              <p:cNvPr id="39" name="立方体 38"/>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矩形 40"/>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矩形 41"/>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矩形 42"/>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44" name="组合 43"/>
            <p:cNvGrpSpPr/>
            <p:nvPr/>
          </p:nvGrpSpPr>
          <p:grpSpPr>
            <a:xfrm>
              <a:off x="3899106" y="4767387"/>
              <a:ext cx="469900" cy="682281"/>
              <a:chOff x="736600" y="4397718"/>
              <a:chExt cx="469900" cy="682281"/>
            </a:xfrm>
          </p:grpSpPr>
          <p:sp>
            <p:nvSpPr>
              <p:cNvPr id="45" name="立方体 44"/>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矩形 46"/>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矩形 47"/>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9" name="矩形 48"/>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50" name="组合 49"/>
            <p:cNvGrpSpPr/>
            <p:nvPr/>
          </p:nvGrpSpPr>
          <p:grpSpPr>
            <a:xfrm>
              <a:off x="4769924" y="4777448"/>
              <a:ext cx="469900" cy="682281"/>
              <a:chOff x="736600" y="4397718"/>
              <a:chExt cx="469900" cy="682281"/>
            </a:xfrm>
          </p:grpSpPr>
          <p:sp>
            <p:nvSpPr>
              <p:cNvPr id="51" name="立方体 50"/>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矩形 52"/>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4" name="矩形 53"/>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矩形 54"/>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56" name="组合 55"/>
            <p:cNvGrpSpPr/>
            <p:nvPr/>
          </p:nvGrpSpPr>
          <p:grpSpPr>
            <a:xfrm>
              <a:off x="5389684" y="4777448"/>
              <a:ext cx="469900" cy="682281"/>
              <a:chOff x="736600" y="4397718"/>
              <a:chExt cx="469900" cy="682281"/>
            </a:xfrm>
          </p:grpSpPr>
          <p:sp>
            <p:nvSpPr>
              <p:cNvPr id="57" name="立方体 56"/>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矩形 58"/>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0" name="矩形 59"/>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矩形 60"/>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62" name="组合 61"/>
            <p:cNvGrpSpPr/>
            <p:nvPr/>
          </p:nvGrpSpPr>
          <p:grpSpPr>
            <a:xfrm>
              <a:off x="6114776" y="4777448"/>
              <a:ext cx="469900" cy="682281"/>
              <a:chOff x="736600" y="4397718"/>
              <a:chExt cx="469900" cy="682281"/>
            </a:xfrm>
          </p:grpSpPr>
          <p:sp>
            <p:nvSpPr>
              <p:cNvPr id="63" name="立方体 62"/>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矩形 64"/>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6" name="矩形 65"/>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 name="矩形 66"/>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68" name="组合 67"/>
            <p:cNvGrpSpPr/>
            <p:nvPr/>
          </p:nvGrpSpPr>
          <p:grpSpPr>
            <a:xfrm>
              <a:off x="6734536" y="4777448"/>
              <a:ext cx="469900" cy="682281"/>
              <a:chOff x="736600" y="4397718"/>
              <a:chExt cx="469900" cy="682281"/>
            </a:xfrm>
          </p:grpSpPr>
          <p:sp>
            <p:nvSpPr>
              <p:cNvPr id="69" name="立方体 68"/>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矩形 70"/>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3" name="矩形 72"/>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74" name="组合 73"/>
            <p:cNvGrpSpPr/>
            <p:nvPr/>
          </p:nvGrpSpPr>
          <p:grpSpPr>
            <a:xfrm>
              <a:off x="7574300" y="4767387"/>
              <a:ext cx="469900" cy="682281"/>
              <a:chOff x="736600" y="4397718"/>
              <a:chExt cx="469900" cy="682281"/>
            </a:xfrm>
          </p:grpSpPr>
          <p:sp>
            <p:nvSpPr>
              <p:cNvPr id="75" name="立方体 74"/>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7" name="矩形 76"/>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8" name="矩形 77"/>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9" name="矩形 78"/>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80" name="组合 79"/>
            <p:cNvGrpSpPr/>
            <p:nvPr/>
          </p:nvGrpSpPr>
          <p:grpSpPr>
            <a:xfrm>
              <a:off x="8194060" y="4767387"/>
              <a:ext cx="469900" cy="682281"/>
              <a:chOff x="736600" y="4397718"/>
              <a:chExt cx="469900" cy="682281"/>
            </a:xfrm>
          </p:grpSpPr>
          <p:sp>
            <p:nvSpPr>
              <p:cNvPr id="81" name="立方体 80"/>
              <p:cNvSpPr/>
              <p:nvPr/>
            </p:nvSpPr>
            <p:spPr>
              <a:xfrm>
                <a:off x="736600" y="4397718"/>
                <a:ext cx="469900" cy="6822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952500" y="4583430"/>
                <a:ext cx="82550" cy="76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3" name="矩形 82"/>
              <p:cNvSpPr/>
              <p:nvPr/>
            </p:nvSpPr>
            <p:spPr>
              <a:xfrm>
                <a:off x="798831"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4" name="矩形 83"/>
              <p:cNvSpPr/>
              <p:nvPr/>
            </p:nvSpPr>
            <p:spPr>
              <a:xfrm>
                <a:off x="875665" y="4602189"/>
                <a:ext cx="457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5" name="矩形 84"/>
              <p:cNvSpPr/>
              <p:nvPr/>
            </p:nvSpPr>
            <p:spPr>
              <a:xfrm>
                <a:off x="798831" y="4728798"/>
                <a:ext cx="207009" cy="272462"/>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87" name="直接连接符 86"/>
            <p:cNvCxnSpPr>
              <a:cxnSpLocks/>
              <a:stCxn id="4" idx="3"/>
              <a:endCxn id="8" idx="0"/>
            </p:cNvCxnSpPr>
            <p:nvPr/>
          </p:nvCxnSpPr>
          <p:spPr>
            <a:xfrm flipH="1">
              <a:off x="1127593" y="3089275"/>
              <a:ext cx="1281722" cy="690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4" idx="3"/>
              <a:endCxn id="9" idx="0"/>
            </p:cNvCxnSpPr>
            <p:nvPr/>
          </p:nvCxnSpPr>
          <p:spPr>
            <a:xfrm>
              <a:off x="2409315" y="3089275"/>
              <a:ext cx="82796" cy="690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6" idx="3"/>
              <a:endCxn id="10" idx="1"/>
            </p:cNvCxnSpPr>
            <p:nvPr/>
          </p:nvCxnSpPr>
          <p:spPr>
            <a:xfrm flipH="1">
              <a:off x="3966166" y="3089275"/>
              <a:ext cx="720139" cy="73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6" idx="3"/>
              <a:endCxn id="11" idx="0"/>
            </p:cNvCxnSpPr>
            <p:nvPr/>
          </p:nvCxnSpPr>
          <p:spPr>
            <a:xfrm>
              <a:off x="4686305" y="3089275"/>
              <a:ext cx="783222" cy="684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7" idx="3"/>
              <a:endCxn id="12" idx="0"/>
            </p:cNvCxnSpPr>
            <p:nvPr/>
          </p:nvCxnSpPr>
          <p:spPr>
            <a:xfrm flipH="1">
              <a:off x="6729636" y="3089275"/>
              <a:ext cx="233659" cy="69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7" idx="3"/>
              <a:endCxn id="13" idx="0"/>
            </p:cNvCxnSpPr>
            <p:nvPr/>
          </p:nvCxnSpPr>
          <p:spPr>
            <a:xfrm>
              <a:off x="6963295" y="3089275"/>
              <a:ext cx="1150596" cy="69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7" idx="3"/>
              <a:endCxn id="11" idx="0"/>
            </p:cNvCxnSpPr>
            <p:nvPr/>
          </p:nvCxnSpPr>
          <p:spPr>
            <a:xfrm flipH="1">
              <a:off x="5469527" y="3089275"/>
              <a:ext cx="1493768" cy="684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6" idx="3"/>
              <a:endCxn id="9" idx="0"/>
            </p:cNvCxnSpPr>
            <p:nvPr/>
          </p:nvCxnSpPr>
          <p:spPr>
            <a:xfrm flipH="1">
              <a:off x="2492111" y="3089275"/>
              <a:ext cx="2194194" cy="690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0" idx="0"/>
              <a:endCxn id="4" idx="3"/>
            </p:cNvCxnSpPr>
            <p:nvPr/>
          </p:nvCxnSpPr>
          <p:spPr>
            <a:xfrm flipH="1" flipV="1">
              <a:off x="2409315" y="3089275"/>
              <a:ext cx="1606063" cy="690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6" idx="3"/>
              <a:endCxn id="12" idx="0"/>
            </p:cNvCxnSpPr>
            <p:nvPr/>
          </p:nvCxnSpPr>
          <p:spPr>
            <a:xfrm>
              <a:off x="4686305" y="3089275"/>
              <a:ext cx="2043331" cy="69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8" idx="3"/>
              <a:endCxn id="14" idx="0"/>
            </p:cNvCxnSpPr>
            <p:nvPr/>
          </p:nvCxnSpPr>
          <p:spPr>
            <a:xfrm flipH="1">
              <a:off x="618892" y="3976795"/>
              <a:ext cx="459489" cy="80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8" idx="3"/>
              <a:endCxn id="21" idx="0"/>
            </p:cNvCxnSpPr>
            <p:nvPr/>
          </p:nvCxnSpPr>
          <p:spPr>
            <a:xfrm>
              <a:off x="1078381" y="3976795"/>
              <a:ext cx="266232" cy="80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 idx="3"/>
              <a:endCxn id="27" idx="0"/>
            </p:cNvCxnSpPr>
            <p:nvPr/>
          </p:nvCxnSpPr>
          <p:spPr>
            <a:xfrm flipH="1">
              <a:off x="2079114" y="3976795"/>
              <a:ext cx="363785" cy="790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9" idx="3"/>
              <a:endCxn id="33" idx="0"/>
            </p:cNvCxnSpPr>
            <p:nvPr/>
          </p:nvCxnSpPr>
          <p:spPr>
            <a:xfrm>
              <a:off x="2442899" y="3976795"/>
              <a:ext cx="255975" cy="790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0" idx="3"/>
              <a:endCxn id="39" idx="0"/>
            </p:cNvCxnSpPr>
            <p:nvPr/>
          </p:nvCxnSpPr>
          <p:spPr>
            <a:xfrm flipH="1">
              <a:off x="3573034" y="3976795"/>
              <a:ext cx="393132" cy="790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0" idx="3"/>
              <a:endCxn id="45" idx="0"/>
            </p:cNvCxnSpPr>
            <p:nvPr/>
          </p:nvCxnSpPr>
          <p:spPr>
            <a:xfrm>
              <a:off x="3966166" y="3976795"/>
              <a:ext cx="226628" cy="790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1" idx="3"/>
              <a:endCxn id="51" idx="0"/>
            </p:cNvCxnSpPr>
            <p:nvPr/>
          </p:nvCxnSpPr>
          <p:spPr>
            <a:xfrm flipH="1">
              <a:off x="5063612" y="3970789"/>
              <a:ext cx="356703" cy="806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1" idx="3"/>
              <a:endCxn id="57" idx="0"/>
            </p:cNvCxnSpPr>
            <p:nvPr/>
          </p:nvCxnSpPr>
          <p:spPr>
            <a:xfrm>
              <a:off x="5420315" y="3970789"/>
              <a:ext cx="263057" cy="806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p:cNvCxnSpPr>
              <a:cxnSpLocks/>
              <a:stCxn id="12" idx="3"/>
              <a:endCxn id="63" idx="0"/>
            </p:cNvCxnSpPr>
            <p:nvPr/>
          </p:nvCxnSpPr>
          <p:spPr>
            <a:xfrm flipH="1">
              <a:off x="6408464" y="3977139"/>
              <a:ext cx="271960" cy="800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2" idx="3"/>
              <a:endCxn id="69" idx="0"/>
            </p:cNvCxnSpPr>
            <p:nvPr/>
          </p:nvCxnSpPr>
          <p:spPr>
            <a:xfrm>
              <a:off x="6680424" y="3977139"/>
              <a:ext cx="347800" cy="800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3" idx="3"/>
              <a:endCxn id="75" idx="0"/>
            </p:cNvCxnSpPr>
            <p:nvPr/>
          </p:nvCxnSpPr>
          <p:spPr>
            <a:xfrm flipH="1">
              <a:off x="7867988" y="3977139"/>
              <a:ext cx="196691" cy="790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直接连接符 157"/>
            <p:cNvCxnSpPr>
              <a:stCxn id="13" idx="3"/>
              <a:endCxn id="81" idx="0"/>
            </p:cNvCxnSpPr>
            <p:nvPr/>
          </p:nvCxnSpPr>
          <p:spPr>
            <a:xfrm>
              <a:off x="8064679" y="3977139"/>
              <a:ext cx="423069" cy="79024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745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p>
        </p:txBody>
      </p:sp>
      <p:sp>
        <p:nvSpPr>
          <p:cNvPr id="3" name="内容占位符 2"/>
          <p:cNvSpPr>
            <a:spLocks noGrp="1"/>
          </p:cNvSpPr>
          <p:nvPr>
            <p:ph idx="1"/>
          </p:nvPr>
        </p:nvSpPr>
        <p:spPr/>
        <p:txBody>
          <a:bodyPr/>
          <a:lstStyle/>
          <a:p>
            <a:r>
              <a:rPr lang="zh-CN" altLang="en-US" dirty="0"/>
              <a:t>低成本、高可扩展性、低配置开销、健壮性、节能</a:t>
            </a:r>
            <a:endParaRPr lang="en-US" altLang="zh-CN" dirty="0"/>
          </a:p>
          <a:p>
            <a:r>
              <a:rPr lang="zh-CN" altLang="en-US" dirty="0"/>
              <a:t>现有数据中心网络结构对比如下：</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11</a:t>
            </a:fld>
            <a:endParaRPr lang="zh-CN" altLang="en-US"/>
          </a:p>
        </p:txBody>
      </p:sp>
      <p:graphicFrame>
        <p:nvGraphicFramePr>
          <p:cNvPr id="108" name="表格 107"/>
          <p:cNvGraphicFramePr>
            <a:graphicFrameLocks noGrp="1"/>
          </p:cNvGraphicFramePr>
          <p:nvPr>
            <p:extLst>
              <p:ext uri="{D42A27DB-BD31-4B8C-83A1-F6EECF244321}">
                <p14:modId xmlns:p14="http://schemas.microsoft.com/office/powerpoint/2010/main" val="3343849856"/>
              </p:ext>
            </p:extLst>
          </p:nvPr>
        </p:nvGraphicFramePr>
        <p:xfrm>
          <a:off x="323061" y="2111374"/>
          <a:ext cx="8496300" cy="3808601"/>
        </p:xfrm>
        <a:graphic>
          <a:graphicData uri="http://schemas.openxmlformats.org/drawingml/2006/table">
            <a:tbl>
              <a:tblPr firstRow="1" firstCol="1" bandRow="1">
                <a:tableStyleId>{5C22544A-7EE6-4342-B048-85BDC9FD1C3A}</a:tableStyleId>
              </a:tblPr>
              <a:tblGrid>
                <a:gridCol w="1095376">
                  <a:extLst>
                    <a:ext uri="{9D8B030D-6E8A-4147-A177-3AD203B41FA5}">
                      <a16:colId xmlns:a16="http://schemas.microsoft.com/office/drawing/2014/main" val="20000"/>
                    </a:ext>
                  </a:extLst>
                </a:gridCol>
                <a:gridCol w="504046">
                  <a:extLst>
                    <a:ext uri="{9D8B030D-6E8A-4147-A177-3AD203B41FA5}">
                      <a16:colId xmlns:a16="http://schemas.microsoft.com/office/drawing/2014/main" val="20001"/>
                    </a:ext>
                  </a:extLst>
                </a:gridCol>
                <a:gridCol w="611245">
                  <a:extLst>
                    <a:ext uri="{9D8B030D-6E8A-4147-A177-3AD203B41FA5}">
                      <a16:colId xmlns:a16="http://schemas.microsoft.com/office/drawing/2014/main" val="20002"/>
                    </a:ext>
                  </a:extLst>
                </a:gridCol>
                <a:gridCol w="896492">
                  <a:extLst>
                    <a:ext uri="{9D8B030D-6E8A-4147-A177-3AD203B41FA5}">
                      <a16:colId xmlns:a16="http://schemas.microsoft.com/office/drawing/2014/main" val="20003"/>
                    </a:ext>
                  </a:extLst>
                </a:gridCol>
                <a:gridCol w="937242">
                  <a:extLst>
                    <a:ext uri="{9D8B030D-6E8A-4147-A177-3AD203B41FA5}">
                      <a16:colId xmlns:a16="http://schemas.microsoft.com/office/drawing/2014/main" val="20004"/>
                    </a:ext>
                  </a:extLst>
                </a:gridCol>
                <a:gridCol w="1122577">
                  <a:extLst>
                    <a:ext uri="{9D8B030D-6E8A-4147-A177-3AD203B41FA5}">
                      <a16:colId xmlns:a16="http://schemas.microsoft.com/office/drawing/2014/main" val="20005"/>
                    </a:ext>
                  </a:extLst>
                </a:gridCol>
                <a:gridCol w="574026">
                  <a:extLst>
                    <a:ext uri="{9D8B030D-6E8A-4147-A177-3AD203B41FA5}">
                      <a16:colId xmlns:a16="http://schemas.microsoft.com/office/drawing/2014/main" val="20006"/>
                    </a:ext>
                  </a:extLst>
                </a:gridCol>
                <a:gridCol w="595566">
                  <a:extLst>
                    <a:ext uri="{9D8B030D-6E8A-4147-A177-3AD203B41FA5}">
                      <a16:colId xmlns:a16="http://schemas.microsoft.com/office/drawing/2014/main" val="20007"/>
                    </a:ext>
                  </a:extLst>
                </a:gridCol>
                <a:gridCol w="682556">
                  <a:extLst>
                    <a:ext uri="{9D8B030D-6E8A-4147-A177-3AD203B41FA5}">
                      <a16:colId xmlns:a16="http://schemas.microsoft.com/office/drawing/2014/main" val="20008"/>
                    </a:ext>
                  </a:extLst>
                </a:gridCol>
                <a:gridCol w="713118">
                  <a:extLst>
                    <a:ext uri="{9D8B030D-6E8A-4147-A177-3AD203B41FA5}">
                      <a16:colId xmlns:a16="http://schemas.microsoft.com/office/drawing/2014/main" val="20009"/>
                    </a:ext>
                  </a:extLst>
                </a:gridCol>
                <a:gridCol w="764056">
                  <a:extLst>
                    <a:ext uri="{9D8B030D-6E8A-4147-A177-3AD203B41FA5}">
                      <a16:colId xmlns:a16="http://schemas.microsoft.com/office/drawing/2014/main" val="20010"/>
                    </a:ext>
                  </a:extLst>
                </a:gridCol>
              </a:tblGrid>
              <a:tr h="798727">
                <a:tc>
                  <a:txBody>
                    <a:bodyPr/>
                    <a:lstStyle/>
                    <a:p>
                      <a:pPr indent="0" algn="ctr">
                        <a:lnSpc>
                          <a:spcPct val="100000"/>
                        </a:lnSpc>
                        <a:spcAft>
                          <a:spcPts val="0"/>
                        </a:spcAft>
                        <a:tabLst>
                          <a:tab pos="2628265" algn="ctr"/>
                          <a:tab pos="5292725" algn="r"/>
                        </a:tabLst>
                      </a:pPr>
                      <a:r>
                        <a:rPr lang="zh-CN" sz="1400" kern="500" dirty="0">
                          <a:effectLst/>
                        </a:rPr>
                        <a:t>网络</a:t>
                      </a:r>
                      <a:endParaRPr lang="en-US" altLang="zh-CN" sz="1400" kern="500" dirty="0">
                        <a:effectLst/>
                      </a:endParaRPr>
                    </a:p>
                    <a:p>
                      <a:pPr indent="0" algn="ctr">
                        <a:lnSpc>
                          <a:spcPct val="100000"/>
                        </a:lnSpc>
                        <a:spcAft>
                          <a:spcPts val="0"/>
                        </a:spcAft>
                        <a:tabLst>
                          <a:tab pos="2628265" algn="ctr"/>
                          <a:tab pos="5292725" algn="r"/>
                        </a:tabLst>
                      </a:pPr>
                      <a:r>
                        <a:rPr lang="zh-CN" sz="1400" kern="500" dirty="0">
                          <a:effectLst/>
                        </a:rPr>
                        <a:t>拓扑</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规模</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带宽</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容错性</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扩展性</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布线</a:t>
                      </a:r>
                      <a:br>
                        <a:rPr lang="en-US" sz="1400" kern="500" dirty="0">
                          <a:effectLst/>
                        </a:rPr>
                      </a:br>
                      <a:r>
                        <a:rPr lang="zh-CN" sz="1400" kern="500" dirty="0">
                          <a:effectLst/>
                        </a:rPr>
                        <a:t>复杂性</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成本</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兼容性</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配置开销</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流量隔离</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00000"/>
                        </a:lnSpc>
                        <a:spcAft>
                          <a:spcPts val="0"/>
                        </a:spcAft>
                        <a:tabLst>
                          <a:tab pos="2628265" algn="ctr"/>
                          <a:tab pos="5292725" algn="r"/>
                        </a:tabLst>
                      </a:pPr>
                      <a:r>
                        <a:rPr lang="zh-CN" sz="1400" kern="500" dirty="0">
                          <a:effectLst/>
                        </a:rPr>
                        <a:t>灵活性</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366560">
                <a:tc>
                  <a:txBody>
                    <a:bodyPr/>
                    <a:lstStyle/>
                    <a:p>
                      <a:pPr indent="0" algn="ctr">
                        <a:lnSpc>
                          <a:spcPts val="1400"/>
                        </a:lnSpc>
                        <a:spcAft>
                          <a:spcPts val="0"/>
                        </a:spcAft>
                        <a:tabLst>
                          <a:tab pos="2628265" algn="ctr"/>
                          <a:tab pos="5292725" algn="r"/>
                        </a:tabLst>
                      </a:pPr>
                      <a:r>
                        <a:rPr lang="en-US" sz="1600" kern="500" dirty="0" err="1">
                          <a:effectLst/>
                        </a:rPr>
                        <a:t>FatTree</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低</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366560">
                <a:tc>
                  <a:txBody>
                    <a:bodyPr/>
                    <a:lstStyle/>
                    <a:p>
                      <a:pPr indent="0" algn="ctr">
                        <a:lnSpc>
                          <a:spcPts val="1400"/>
                        </a:lnSpc>
                        <a:spcAft>
                          <a:spcPts val="0"/>
                        </a:spcAft>
                        <a:tabLst>
                          <a:tab pos="2628265" algn="ctr"/>
                          <a:tab pos="5292725" algn="r"/>
                        </a:tabLst>
                      </a:pPr>
                      <a:r>
                        <a:rPr lang="en-US" sz="1600" kern="500">
                          <a:effectLst/>
                        </a:rPr>
                        <a:t>VL2</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366560">
                <a:tc>
                  <a:txBody>
                    <a:bodyPr/>
                    <a:lstStyle/>
                    <a:p>
                      <a:pPr indent="0" algn="ctr">
                        <a:lnSpc>
                          <a:spcPts val="1400"/>
                        </a:lnSpc>
                        <a:spcAft>
                          <a:spcPts val="0"/>
                        </a:spcAft>
                        <a:tabLst>
                          <a:tab pos="2628265" algn="ctr"/>
                          <a:tab pos="5292725" algn="r"/>
                        </a:tabLst>
                      </a:pPr>
                      <a:r>
                        <a:rPr lang="en-US" sz="1600" kern="500">
                          <a:effectLst/>
                        </a:rPr>
                        <a:t>OSA</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小</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差</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较低</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低</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366560">
                <a:tc>
                  <a:txBody>
                    <a:bodyPr/>
                    <a:lstStyle/>
                    <a:p>
                      <a:pPr indent="0" algn="ctr">
                        <a:lnSpc>
                          <a:spcPts val="1400"/>
                        </a:lnSpc>
                        <a:spcAft>
                          <a:spcPts val="0"/>
                        </a:spcAft>
                        <a:tabLst>
                          <a:tab pos="2628265" algn="ctr"/>
                          <a:tab pos="5292725" algn="r"/>
                        </a:tabLst>
                      </a:pPr>
                      <a:r>
                        <a:rPr lang="en-US" sz="1600" kern="500">
                          <a:effectLst/>
                        </a:rPr>
                        <a:t>WDCN</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小</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较低</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366560">
                <a:tc>
                  <a:txBody>
                    <a:bodyPr/>
                    <a:lstStyle/>
                    <a:p>
                      <a:pPr indent="0" algn="ctr">
                        <a:lnSpc>
                          <a:spcPts val="1400"/>
                        </a:lnSpc>
                        <a:spcAft>
                          <a:spcPts val="0"/>
                        </a:spcAft>
                        <a:tabLst>
                          <a:tab pos="2628265" algn="ctr"/>
                          <a:tab pos="5292725" algn="r"/>
                        </a:tabLst>
                      </a:pPr>
                      <a:r>
                        <a:rPr lang="en-US" sz="1600" kern="500">
                          <a:effectLst/>
                        </a:rPr>
                        <a:t>DCell</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366560">
                <a:tc>
                  <a:txBody>
                    <a:bodyPr/>
                    <a:lstStyle/>
                    <a:p>
                      <a:pPr indent="0" algn="ctr">
                        <a:lnSpc>
                          <a:spcPts val="1400"/>
                        </a:lnSpc>
                        <a:spcAft>
                          <a:spcPts val="0"/>
                        </a:spcAft>
                        <a:tabLst>
                          <a:tab pos="2628265" algn="ctr"/>
                          <a:tab pos="5292725" algn="r"/>
                        </a:tabLst>
                      </a:pPr>
                      <a:r>
                        <a:rPr lang="en-US" sz="1600" kern="500">
                          <a:effectLst/>
                        </a:rPr>
                        <a:t>FiConn</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366560">
                <a:tc>
                  <a:txBody>
                    <a:bodyPr/>
                    <a:lstStyle/>
                    <a:p>
                      <a:pPr indent="0" algn="ctr">
                        <a:lnSpc>
                          <a:spcPts val="1400"/>
                        </a:lnSpc>
                        <a:spcAft>
                          <a:spcPts val="0"/>
                        </a:spcAft>
                        <a:tabLst>
                          <a:tab pos="2628265" algn="ctr"/>
                          <a:tab pos="5292725" algn="r"/>
                        </a:tabLst>
                      </a:pPr>
                      <a:r>
                        <a:rPr lang="en-US" sz="1600" kern="500">
                          <a:effectLst/>
                        </a:rPr>
                        <a:t>BCube</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小</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443954">
                <a:tc>
                  <a:txBody>
                    <a:bodyPr/>
                    <a:lstStyle/>
                    <a:p>
                      <a:pPr indent="0" algn="ctr">
                        <a:lnSpc>
                          <a:spcPts val="1400"/>
                        </a:lnSpc>
                        <a:spcAft>
                          <a:spcPts val="0"/>
                        </a:spcAft>
                        <a:tabLst>
                          <a:tab pos="2628265" algn="ctr"/>
                          <a:tab pos="5292725" algn="r"/>
                        </a:tabLst>
                      </a:pPr>
                      <a:r>
                        <a:rPr lang="en-US" sz="1600" kern="500">
                          <a:effectLst/>
                        </a:rPr>
                        <a:t>MDCube</a:t>
                      </a:r>
                      <a:endParaRPr lang="zh-CN" sz="16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大</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较好</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中</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较高</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a:effectLst/>
                        </a:rPr>
                        <a:t>无</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400"/>
                        </a:lnSpc>
                        <a:spcAft>
                          <a:spcPts val="0"/>
                        </a:spcAft>
                        <a:tabLst>
                          <a:tab pos="2628265" algn="ctr"/>
                          <a:tab pos="5292725" algn="r"/>
                        </a:tabLst>
                      </a:pPr>
                      <a:r>
                        <a:rPr lang="zh-CN" sz="1600" kern="500" dirty="0">
                          <a:effectLst/>
                        </a:rPr>
                        <a:t>较高</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844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改进树</a:t>
            </a:r>
          </a:p>
        </p:txBody>
      </p:sp>
      <p:sp>
        <p:nvSpPr>
          <p:cNvPr id="3" name="内容占位符 2"/>
          <p:cNvSpPr>
            <a:spLocks noGrp="1"/>
          </p:cNvSpPr>
          <p:nvPr>
            <p:ph idx="1"/>
          </p:nvPr>
        </p:nvSpPr>
        <p:spPr/>
        <p:txBody>
          <a:bodyPr/>
          <a:lstStyle/>
          <a:p>
            <a:r>
              <a:rPr lang="zh-CN" altLang="en-US" dirty="0"/>
              <a:t>改进型树结构</a:t>
            </a:r>
            <a:endParaRPr lang="en-US" altLang="zh-CN" dirty="0"/>
          </a:p>
          <a:p>
            <a:pPr lvl="1"/>
            <a:r>
              <a:rPr lang="en-US" altLang="zh-CN" dirty="0" err="1">
                <a:solidFill>
                  <a:srgbClr val="FF0000"/>
                </a:solidFill>
              </a:rPr>
              <a:t>FatTree</a:t>
            </a:r>
            <a:endParaRPr lang="en-US" altLang="zh-CN" dirty="0">
              <a:solidFill>
                <a:srgbClr val="FF0000"/>
              </a:solidFill>
            </a:endParaRPr>
          </a:p>
          <a:p>
            <a:pPr lvl="1"/>
            <a:r>
              <a:rPr lang="en-US" altLang="zh-CN" dirty="0"/>
              <a:t>VL2</a:t>
            </a:r>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12</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49051850"/>
              </p:ext>
            </p:extLst>
          </p:nvPr>
        </p:nvGraphicFramePr>
        <p:xfrm>
          <a:off x="769514" y="3159982"/>
          <a:ext cx="7603393" cy="3368342"/>
        </p:xfrm>
        <a:graphic>
          <a:graphicData uri="http://schemas.openxmlformats.org/presentationml/2006/ole">
            <mc:AlternateContent xmlns:mc="http://schemas.openxmlformats.org/markup-compatibility/2006">
              <mc:Choice xmlns:v="urn:schemas-microsoft-com:vml" Requires="v">
                <p:oleObj spid="_x0000_s1031" r:id="rId4" imgW="10204845" imgH="4522197" progId="Visio.Drawing.11">
                  <p:embed/>
                </p:oleObj>
              </mc:Choice>
              <mc:Fallback>
                <p:oleObj r:id="rId4" imgW="10204845" imgH="4522197"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14" y="3159982"/>
                        <a:ext cx="7603393" cy="3368342"/>
                      </a:xfrm>
                      <a:prstGeom prst="rect">
                        <a:avLst/>
                      </a:prstGeom>
                      <a:noFill/>
                    </p:spPr>
                  </p:pic>
                </p:oleObj>
              </mc:Fallback>
            </mc:AlternateContent>
          </a:graphicData>
        </a:graphic>
      </p:graphicFrame>
      <p:sp>
        <p:nvSpPr>
          <p:cNvPr id="4" name="文本框 3"/>
          <p:cNvSpPr txBox="1"/>
          <p:nvPr/>
        </p:nvSpPr>
        <p:spPr>
          <a:xfrm>
            <a:off x="2881569" y="1155464"/>
            <a:ext cx="6009979" cy="2062103"/>
          </a:xfrm>
          <a:prstGeom prst="rect">
            <a:avLst/>
          </a:prstGeom>
          <a:noFill/>
        </p:spPr>
        <p:txBody>
          <a:bodyPr wrap="none" rtlCol="0">
            <a:spAutoFit/>
          </a:bodyPr>
          <a:lstStyle/>
          <a:p>
            <a:r>
              <a:rPr lang="en-US" altLang="zh-CN" sz="1600" dirty="0"/>
              <a:t>1. K</a:t>
            </a:r>
            <a:r>
              <a:rPr lang="zh-CN" altLang="en-US" sz="1600" dirty="0"/>
              <a:t>叉树，</a:t>
            </a:r>
            <a:r>
              <a:rPr lang="en-US" altLang="zh-CN" sz="1600" dirty="0"/>
              <a:t>K</a:t>
            </a:r>
            <a:r>
              <a:rPr lang="zh-CN" altLang="en-US" sz="1600" dirty="0"/>
              <a:t>个</a:t>
            </a:r>
            <a:r>
              <a:rPr lang="en-US" altLang="zh-CN" sz="1600" dirty="0"/>
              <a:t>Pod(</a:t>
            </a:r>
            <a:r>
              <a:rPr lang="zh-CN" altLang="en-US" sz="1600" dirty="0"/>
              <a:t>集装器</a:t>
            </a:r>
            <a:r>
              <a:rPr lang="en-US" altLang="zh-CN" sz="1600" dirty="0"/>
              <a:t>)</a:t>
            </a:r>
            <a:r>
              <a:rPr lang="zh-CN" altLang="en-US" sz="1600" dirty="0"/>
              <a:t>，每个</a:t>
            </a:r>
            <a:r>
              <a:rPr lang="en-US" altLang="zh-CN" sz="1600" dirty="0"/>
              <a:t>Pod</a:t>
            </a:r>
            <a:r>
              <a:rPr lang="zh-CN" altLang="en-US" sz="1600" dirty="0"/>
              <a:t>有</a:t>
            </a:r>
            <a:r>
              <a:rPr lang="en-US" altLang="zh-CN" sz="1600" dirty="0"/>
              <a:t>K</a:t>
            </a:r>
            <a:r>
              <a:rPr lang="zh-CN" altLang="en-US" sz="1600" dirty="0"/>
              <a:t>个交换机，</a:t>
            </a:r>
            <a:endParaRPr lang="en-US" altLang="zh-CN" sz="1600" dirty="0"/>
          </a:p>
          <a:p>
            <a:r>
              <a:rPr lang="zh-CN" altLang="en-US" sz="1600" dirty="0"/>
              <a:t>其中</a:t>
            </a:r>
            <a:r>
              <a:rPr lang="en-US" altLang="zh-CN" sz="1600" dirty="0"/>
              <a:t>K/2</a:t>
            </a:r>
            <a:r>
              <a:rPr lang="zh-CN" altLang="en-US" sz="1600" dirty="0"/>
              <a:t>个接入交换机，</a:t>
            </a:r>
            <a:r>
              <a:rPr lang="en-US" altLang="zh-CN" sz="1600" dirty="0"/>
              <a:t>K/2</a:t>
            </a:r>
            <a:r>
              <a:rPr lang="zh-CN" altLang="en-US" sz="1600" dirty="0"/>
              <a:t>个汇聚交换机。</a:t>
            </a:r>
            <a:endParaRPr lang="en-US" altLang="zh-CN" sz="1600" dirty="0"/>
          </a:p>
          <a:p>
            <a:r>
              <a:rPr lang="en-US" altLang="zh-CN" sz="1600" dirty="0"/>
              <a:t>2. Pod</a:t>
            </a:r>
            <a:r>
              <a:rPr lang="zh-CN" altLang="en-US" sz="1600" dirty="0"/>
              <a:t>中每个交换机有</a:t>
            </a:r>
            <a:r>
              <a:rPr lang="en-US" altLang="zh-CN" sz="1600" dirty="0"/>
              <a:t>K</a:t>
            </a:r>
            <a:r>
              <a:rPr lang="zh-CN" altLang="en-US" sz="1600" dirty="0"/>
              <a:t>个接口，</a:t>
            </a:r>
            <a:endParaRPr lang="en-US" altLang="zh-CN" sz="1600" dirty="0"/>
          </a:p>
          <a:p>
            <a:r>
              <a:rPr lang="en-US" altLang="zh-CN" sz="1600" dirty="0"/>
              <a:t>K/2</a:t>
            </a:r>
            <a:r>
              <a:rPr lang="zh-CN" altLang="en-US" sz="1600" dirty="0"/>
              <a:t>个接主机，</a:t>
            </a:r>
            <a:r>
              <a:rPr lang="en-US" altLang="zh-CN" sz="1600" dirty="0"/>
              <a:t>K/2</a:t>
            </a:r>
            <a:r>
              <a:rPr lang="zh-CN" altLang="en-US" sz="1600" dirty="0"/>
              <a:t>个接汇聚；</a:t>
            </a:r>
            <a:r>
              <a:rPr lang="en-US" altLang="zh-CN" sz="1600" dirty="0"/>
              <a:t>K/2</a:t>
            </a:r>
            <a:r>
              <a:rPr lang="zh-CN" altLang="en-US" sz="1600" dirty="0"/>
              <a:t>个接接入，</a:t>
            </a:r>
            <a:r>
              <a:rPr lang="en-US" altLang="zh-CN" sz="1600" dirty="0"/>
              <a:t>K/2</a:t>
            </a:r>
            <a:r>
              <a:rPr lang="zh-CN" altLang="en-US" sz="1600" dirty="0"/>
              <a:t>个接核心。</a:t>
            </a:r>
            <a:endParaRPr lang="en-US" altLang="zh-CN" sz="1600" dirty="0"/>
          </a:p>
          <a:p>
            <a:r>
              <a:rPr lang="en-US" altLang="zh-CN" sz="1600" dirty="0"/>
              <a:t>3. </a:t>
            </a:r>
            <a:r>
              <a:rPr lang="zh-CN" altLang="en-US" sz="1600" dirty="0"/>
              <a:t>有</a:t>
            </a:r>
            <a:r>
              <a:rPr lang="en-US" altLang="zh-CN" sz="1600" dirty="0"/>
              <a:t>(K/2)</a:t>
            </a:r>
            <a:r>
              <a:rPr lang="en-US" altLang="zh-CN" sz="1600" baseline="30000" dirty="0"/>
              <a:t>2</a:t>
            </a:r>
            <a:r>
              <a:rPr lang="zh-CN" altLang="en-US" sz="1600" dirty="0"/>
              <a:t>个核心交换机，每个交换机</a:t>
            </a:r>
            <a:r>
              <a:rPr lang="en-US" altLang="zh-CN" sz="1600" dirty="0"/>
              <a:t>K</a:t>
            </a:r>
            <a:r>
              <a:rPr lang="zh-CN" altLang="en-US" sz="1600" dirty="0"/>
              <a:t>个端口接</a:t>
            </a:r>
            <a:r>
              <a:rPr lang="en-US" altLang="zh-CN" sz="1600" dirty="0"/>
              <a:t>K</a:t>
            </a:r>
            <a:r>
              <a:rPr lang="zh-CN" altLang="en-US" sz="1600" dirty="0"/>
              <a:t>个汇聚交换机。</a:t>
            </a:r>
            <a:endParaRPr lang="en-US" altLang="zh-CN" sz="1600" dirty="0"/>
          </a:p>
          <a:p>
            <a:r>
              <a:rPr lang="en-US" altLang="zh-CN" sz="1600" dirty="0"/>
              <a:t>4. </a:t>
            </a:r>
            <a:r>
              <a:rPr lang="zh-CN" altLang="en-US" sz="1600" dirty="0"/>
              <a:t>一个</a:t>
            </a:r>
            <a:r>
              <a:rPr lang="en-US" altLang="zh-CN" sz="1600" dirty="0"/>
              <a:t>Pod</a:t>
            </a:r>
            <a:r>
              <a:rPr lang="zh-CN" altLang="en-US" sz="1600" dirty="0"/>
              <a:t>内的所有交换机相互连接：完全二分图。</a:t>
            </a:r>
            <a:endParaRPr lang="en-US" altLang="zh-CN" sz="1600" dirty="0"/>
          </a:p>
          <a:p>
            <a:r>
              <a:rPr lang="en-US" altLang="zh-CN" sz="1600" dirty="0"/>
              <a:t>5. </a:t>
            </a:r>
            <a:r>
              <a:rPr lang="zh-CN" altLang="en-US" sz="1600" dirty="0"/>
              <a:t>一个</a:t>
            </a:r>
            <a:r>
              <a:rPr lang="en-US" altLang="zh-CN" sz="1600" dirty="0"/>
              <a:t>Pod</a:t>
            </a:r>
            <a:r>
              <a:rPr lang="zh-CN" altLang="en-US" sz="1600" dirty="0"/>
              <a:t>内的每个汇聚交换机与一部分核心交换机连接，</a:t>
            </a:r>
            <a:endParaRPr lang="en-US" altLang="zh-CN" sz="1600" dirty="0"/>
          </a:p>
          <a:p>
            <a:r>
              <a:rPr lang="zh-CN" altLang="en-US" sz="1600" dirty="0"/>
              <a:t>但是一个</a:t>
            </a:r>
            <a:r>
              <a:rPr lang="en-US" altLang="zh-CN" sz="1600" dirty="0"/>
              <a:t>Pod</a:t>
            </a:r>
            <a:r>
              <a:rPr lang="zh-CN" altLang="en-US" sz="1600" dirty="0"/>
              <a:t>和每一个核心交换机都有连接。</a:t>
            </a:r>
          </a:p>
        </p:txBody>
      </p:sp>
    </p:spTree>
    <p:extLst>
      <p:ext uri="{BB962C8B-B14F-4D97-AF65-F5344CB8AC3E}">
        <p14:creationId xmlns:p14="http://schemas.microsoft.com/office/powerpoint/2010/main" val="16733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改进树</a:t>
            </a:r>
          </a:p>
        </p:txBody>
      </p:sp>
      <p:sp>
        <p:nvSpPr>
          <p:cNvPr id="3" name="内容占位符 2"/>
          <p:cNvSpPr>
            <a:spLocks noGrp="1"/>
          </p:cNvSpPr>
          <p:nvPr>
            <p:ph idx="1"/>
          </p:nvPr>
        </p:nvSpPr>
        <p:spPr/>
        <p:txBody>
          <a:bodyPr/>
          <a:lstStyle/>
          <a:p>
            <a:r>
              <a:rPr lang="zh-CN" altLang="en-US" dirty="0"/>
              <a:t>两级路由表，允许两级前缀查询：</a:t>
            </a:r>
            <a:r>
              <a:rPr lang="en-US" altLang="zh-CN" dirty="0"/>
              <a:t>Pod</a:t>
            </a:r>
            <a:r>
              <a:rPr lang="zh-CN" altLang="en-US" dirty="0"/>
              <a:t>间流量尽可能均匀分布于核心交换机</a:t>
            </a:r>
            <a:endParaRPr lang="en-US" altLang="zh-CN" dirty="0"/>
          </a:p>
          <a:p>
            <a:endParaRPr lang="en-US" altLang="zh-CN" dirty="0"/>
          </a:p>
          <a:p>
            <a:r>
              <a:rPr lang="zh-CN" altLang="en-US" dirty="0"/>
              <a:t>任意两个不同</a:t>
            </a:r>
            <a:r>
              <a:rPr lang="en-US" altLang="zh-CN" dirty="0"/>
              <a:t>Pod</a:t>
            </a:r>
            <a:r>
              <a:rPr lang="zh-CN" altLang="en-US" dirty="0"/>
              <a:t>主机之间存在</a:t>
            </a:r>
            <a:r>
              <a:rPr lang="en-US" altLang="zh-CN" dirty="0"/>
              <a:t>K</a:t>
            </a:r>
            <a:r>
              <a:rPr lang="zh-CN" altLang="en-US" dirty="0"/>
              <a:t>条路径</a:t>
            </a:r>
            <a:endParaRPr lang="en-US" altLang="zh-CN" dirty="0"/>
          </a:p>
          <a:p>
            <a:pPr lvl="1"/>
            <a:r>
              <a:rPr lang="zh-CN" altLang="en-US" dirty="0"/>
              <a:t>将流量在这些路径间分散</a:t>
            </a:r>
            <a:endParaRPr lang="en-US" altLang="zh-CN" dirty="0"/>
          </a:p>
          <a:p>
            <a:pPr lvl="1"/>
            <a:r>
              <a:rPr lang="zh-CN" altLang="en-US" dirty="0"/>
              <a:t>任意给定</a:t>
            </a:r>
            <a:r>
              <a:rPr lang="en-US" altLang="zh-CN" dirty="0"/>
              <a:t>Pod</a:t>
            </a:r>
            <a:r>
              <a:rPr lang="zh-CN" altLang="en-US" dirty="0"/>
              <a:t>的低层和高层交换机对位于本</a:t>
            </a:r>
            <a:r>
              <a:rPr lang="en-US" altLang="zh-CN" dirty="0"/>
              <a:t>Pod</a:t>
            </a:r>
            <a:r>
              <a:rPr lang="zh-CN" altLang="en-US" dirty="0"/>
              <a:t>的任意子网都有</a:t>
            </a:r>
            <a:r>
              <a:rPr lang="zh-CN" altLang="en-US" dirty="0">
                <a:solidFill>
                  <a:srgbClr val="FF0000"/>
                </a:solidFill>
              </a:rPr>
              <a:t>终结性表项</a:t>
            </a:r>
            <a:endParaRPr lang="en-US" altLang="zh-CN" dirty="0">
              <a:solidFill>
                <a:srgbClr val="FF0000"/>
              </a:solidFill>
            </a:endParaRPr>
          </a:p>
          <a:p>
            <a:pPr lvl="1"/>
            <a:r>
              <a:rPr lang="zh-CN" altLang="en-US" dirty="0"/>
              <a:t>在</a:t>
            </a:r>
            <a:r>
              <a:rPr lang="zh-CN" altLang="en-US" dirty="0">
                <a:solidFill>
                  <a:srgbClr val="FF0000"/>
                </a:solidFill>
              </a:rPr>
              <a:t>全负载最坏</a:t>
            </a:r>
            <a:r>
              <a:rPr lang="zh-CN" altLang="en-US" dirty="0"/>
              <a:t>的情况下实现约</a:t>
            </a:r>
            <a:r>
              <a:rPr lang="en-US" altLang="zh-CN" dirty="0"/>
              <a:t>87%</a:t>
            </a:r>
            <a:r>
              <a:rPr lang="zh-CN" altLang="en-US" dirty="0"/>
              <a:t>的</a:t>
            </a:r>
            <a:r>
              <a:rPr lang="zh-CN" altLang="en-US" dirty="0">
                <a:solidFill>
                  <a:srgbClr val="FF0000"/>
                </a:solidFill>
              </a:rPr>
              <a:t>聚合带宽</a:t>
            </a:r>
            <a:endParaRPr lang="en-US" altLang="zh-CN" dirty="0">
              <a:solidFill>
                <a:srgbClr val="FF0000"/>
              </a:solidFill>
            </a:endParaRPr>
          </a:p>
          <a:p>
            <a:pPr lvl="1"/>
            <a:endParaRPr lang="en-US" altLang="zh-CN" dirty="0"/>
          </a:p>
          <a:p>
            <a:r>
              <a:rPr lang="zh-CN" altLang="en-US" dirty="0"/>
              <a:t>与传统层次结构相比，</a:t>
            </a:r>
            <a:r>
              <a:rPr lang="en-US" altLang="zh-CN" dirty="0" err="1"/>
              <a:t>FatTree</a:t>
            </a:r>
            <a:r>
              <a:rPr lang="zh-CN" altLang="en-US" dirty="0"/>
              <a:t>有如下特点：</a:t>
            </a:r>
            <a:endParaRPr lang="en-US" altLang="zh-CN" dirty="0"/>
          </a:p>
          <a:p>
            <a:pPr lvl="1"/>
            <a:r>
              <a:rPr lang="zh-CN" altLang="en-US" dirty="0"/>
              <a:t>消除了树形结构上层链路对吞吐量的限制</a:t>
            </a:r>
          </a:p>
          <a:p>
            <a:pPr lvl="1"/>
            <a:r>
              <a:rPr lang="zh-CN" altLang="en-US" dirty="0"/>
              <a:t>为内部节点间通信提供多条并行链路</a:t>
            </a:r>
          </a:p>
          <a:p>
            <a:pPr lvl="1"/>
            <a:r>
              <a:rPr lang="zh-CN" altLang="en-US" dirty="0"/>
              <a:t>横向扩展的尝试降低了构建数据中心网络的成本</a:t>
            </a:r>
          </a:p>
          <a:p>
            <a:pPr lvl="1"/>
            <a:r>
              <a:rPr lang="zh-CN" altLang="en-US" dirty="0"/>
              <a:t>与现有数据中心网络使用的以太网结构和</a:t>
            </a:r>
            <a:r>
              <a:rPr lang="en-US" altLang="zh-CN" dirty="0"/>
              <a:t>IP </a:t>
            </a:r>
            <a:r>
              <a:rPr lang="zh-CN" altLang="en-US" dirty="0"/>
              <a:t>配置的服务器兼容</a:t>
            </a:r>
          </a:p>
          <a:p>
            <a:pPr lvl="1"/>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13</a:t>
            </a:fld>
            <a:endParaRPr lang="zh-CN" altLang="en-US"/>
          </a:p>
        </p:txBody>
      </p:sp>
      <p:sp>
        <p:nvSpPr>
          <p:cNvPr id="4" name="矩形 3"/>
          <p:cNvSpPr/>
          <p:nvPr/>
        </p:nvSpPr>
        <p:spPr>
          <a:xfrm>
            <a:off x="1075536" y="5728599"/>
            <a:ext cx="5403850" cy="523220"/>
          </a:xfrm>
          <a:prstGeom prst="rect">
            <a:avLst/>
          </a:prstGeom>
          <a:solidFill>
            <a:srgbClr val="CC00FF"/>
          </a:solidFill>
        </p:spPr>
        <p:txBody>
          <a:bodyPr wrap="square">
            <a:spAutoFit/>
          </a:bodyPr>
          <a:lstStyle/>
          <a:p>
            <a:r>
              <a:rPr lang="zh-CN" altLang="en-US" sz="1400" dirty="0">
                <a:solidFill>
                  <a:schemeClr val="bg1"/>
                </a:solidFill>
              </a:rPr>
              <a:t>但是，</a:t>
            </a:r>
            <a:r>
              <a:rPr lang="en-US" altLang="zh-CN" sz="1400" dirty="0" err="1">
                <a:solidFill>
                  <a:schemeClr val="bg1"/>
                </a:solidFill>
              </a:rPr>
              <a:t>FatTree</a:t>
            </a:r>
            <a:r>
              <a:rPr lang="zh-CN" altLang="en-US" sz="1400" dirty="0">
                <a:solidFill>
                  <a:schemeClr val="bg1"/>
                </a:solidFill>
              </a:rPr>
              <a:t>的扩展性受限于核心交换机端口数量，目前比较常用的是</a:t>
            </a:r>
            <a:r>
              <a:rPr lang="en-US" altLang="zh-CN" sz="1400" dirty="0">
                <a:solidFill>
                  <a:schemeClr val="bg1"/>
                </a:solidFill>
              </a:rPr>
              <a:t>48</a:t>
            </a:r>
            <a:r>
              <a:rPr lang="zh-CN" altLang="en-US" sz="1400" dirty="0">
                <a:solidFill>
                  <a:schemeClr val="bg1"/>
                </a:solidFill>
              </a:rPr>
              <a:t>端口</a:t>
            </a:r>
            <a:r>
              <a:rPr lang="en-US" altLang="zh-CN" sz="1400" dirty="0">
                <a:solidFill>
                  <a:schemeClr val="bg1"/>
                </a:solidFill>
              </a:rPr>
              <a:t>10G</a:t>
            </a:r>
            <a:r>
              <a:rPr lang="zh-CN" altLang="en-US" sz="1400" dirty="0">
                <a:solidFill>
                  <a:schemeClr val="bg1"/>
                </a:solidFill>
              </a:rPr>
              <a:t>核心交换机，在</a:t>
            </a:r>
            <a:r>
              <a:rPr lang="en-US" altLang="zh-CN" sz="1400" dirty="0">
                <a:solidFill>
                  <a:schemeClr val="bg1"/>
                </a:solidFill>
              </a:rPr>
              <a:t>3</a:t>
            </a:r>
            <a:r>
              <a:rPr lang="zh-CN" altLang="en-US" sz="1400" dirty="0">
                <a:solidFill>
                  <a:schemeClr val="bg1"/>
                </a:solidFill>
              </a:rPr>
              <a:t>层树结构中能够支持</a:t>
            </a:r>
            <a:r>
              <a:rPr lang="en-US" altLang="zh-CN" sz="1400" dirty="0">
                <a:solidFill>
                  <a:schemeClr val="bg1"/>
                </a:solidFill>
              </a:rPr>
              <a:t>27648</a:t>
            </a:r>
            <a:r>
              <a:rPr lang="zh-CN" altLang="en-US" sz="1400" dirty="0">
                <a:solidFill>
                  <a:schemeClr val="bg1"/>
                </a:solidFill>
              </a:rPr>
              <a:t>台主机。</a:t>
            </a:r>
          </a:p>
        </p:txBody>
      </p:sp>
      <p:sp>
        <p:nvSpPr>
          <p:cNvPr id="9" name="文本框 8"/>
          <p:cNvSpPr txBox="1"/>
          <p:nvPr/>
        </p:nvSpPr>
        <p:spPr>
          <a:xfrm>
            <a:off x="6426200" y="5805543"/>
            <a:ext cx="1569660" cy="369332"/>
          </a:xfrm>
          <a:prstGeom prst="rect">
            <a:avLst/>
          </a:prstGeom>
          <a:noFill/>
        </p:spPr>
        <p:txBody>
          <a:bodyPr wrap="none" rtlCol="0">
            <a:spAutoFit/>
          </a:bodyPr>
          <a:lstStyle/>
          <a:p>
            <a:r>
              <a:rPr lang="zh-CN"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怎么算出来？</a:t>
            </a:r>
          </a:p>
        </p:txBody>
      </p:sp>
    </p:spTree>
    <p:extLst>
      <p:ext uri="{BB962C8B-B14F-4D97-AF65-F5344CB8AC3E}">
        <p14:creationId xmlns:p14="http://schemas.microsoft.com/office/powerpoint/2010/main" val="339808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改进树</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14</a:t>
            </a:fld>
            <a:endParaRPr lang="zh-CN" altLang="en-US"/>
          </a:p>
        </p:txBody>
      </p:sp>
      <p:pic>
        <p:nvPicPr>
          <p:cNvPr id="8" name="图片 7">
            <a:extLst>
              <a:ext uri="{FF2B5EF4-FFF2-40B4-BE49-F238E27FC236}">
                <a16:creationId xmlns:a16="http://schemas.microsoft.com/office/drawing/2014/main" id="{E4795961-108B-4108-B29E-B559CC0BA79C}"/>
              </a:ext>
            </a:extLst>
          </p:cNvPr>
          <p:cNvPicPr>
            <a:picLocks noChangeAspect="1"/>
          </p:cNvPicPr>
          <p:nvPr/>
        </p:nvPicPr>
        <p:blipFill>
          <a:blip r:embed="rId2"/>
          <a:stretch>
            <a:fillRect/>
          </a:stretch>
        </p:blipFill>
        <p:spPr>
          <a:xfrm>
            <a:off x="4101148" y="3299705"/>
            <a:ext cx="5042852" cy="3558295"/>
          </a:xfrm>
          <a:prstGeom prst="rect">
            <a:avLst/>
          </a:prstGeom>
        </p:spPr>
      </p:pic>
      <p:pic>
        <p:nvPicPr>
          <p:cNvPr id="11" name="Picture 2" descr="t9-2">
            <a:extLst>
              <a:ext uri="{FF2B5EF4-FFF2-40B4-BE49-F238E27FC236}">
                <a16:creationId xmlns:a16="http://schemas.microsoft.com/office/drawing/2014/main" id="{46C61966-4255-4885-99EA-1E1177C60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24703"/>
            <a:ext cx="4101148" cy="293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12DAF560-4BE0-4277-AB6E-990CA8717A53}"/>
              </a:ext>
            </a:extLst>
          </p:cNvPr>
          <p:cNvSpPr/>
          <p:nvPr/>
        </p:nvSpPr>
        <p:spPr>
          <a:xfrm>
            <a:off x="125308" y="4500056"/>
            <a:ext cx="4146836"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zh-CN" altLang="en-US" dirty="0"/>
              <a:t>若干服务器连接到机架</a:t>
            </a:r>
            <a:r>
              <a:rPr lang="en-US" altLang="zh-CN" dirty="0"/>
              <a:t>(</a:t>
            </a:r>
            <a:r>
              <a:rPr lang="zh-CN" altLang="en-US" dirty="0"/>
              <a:t>接入</a:t>
            </a:r>
            <a:r>
              <a:rPr lang="en-US" altLang="zh-CN" dirty="0"/>
              <a:t>)</a:t>
            </a:r>
            <a:r>
              <a:rPr lang="zh-CN" altLang="en-US" dirty="0"/>
              <a:t>交换机</a:t>
            </a:r>
            <a:endParaRPr lang="en-US" altLang="zh-CN" dirty="0"/>
          </a:p>
          <a:p>
            <a:r>
              <a:rPr lang="zh-CN" altLang="en-US" dirty="0"/>
              <a:t>每台接入交换机与两台汇聚交换机连接</a:t>
            </a:r>
            <a:endParaRPr lang="en-US" altLang="zh-CN" dirty="0"/>
          </a:p>
          <a:p>
            <a:r>
              <a:rPr lang="zh-CN" altLang="en-US" dirty="0"/>
              <a:t>每台汇聚交换机与所有核心交换机连接</a:t>
            </a:r>
            <a:endParaRPr lang="en-US" altLang="zh-CN" dirty="0"/>
          </a:p>
        </p:txBody>
      </p:sp>
      <p:sp>
        <p:nvSpPr>
          <p:cNvPr id="13" name="矩形 12">
            <a:extLst>
              <a:ext uri="{FF2B5EF4-FFF2-40B4-BE49-F238E27FC236}">
                <a16:creationId xmlns:a16="http://schemas.microsoft.com/office/drawing/2014/main" id="{11D2406E-7A17-4FF6-BC66-416ECFCAD139}"/>
              </a:ext>
            </a:extLst>
          </p:cNvPr>
          <p:cNvSpPr/>
          <p:nvPr/>
        </p:nvSpPr>
        <p:spPr>
          <a:xfrm>
            <a:off x="5476066" y="1932016"/>
            <a:ext cx="2293016"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CN" altLang="en-US" dirty="0"/>
              <a:t>用多个小规模、低成本的单元，构建复杂、大规模的网络</a:t>
            </a:r>
          </a:p>
        </p:txBody>
      </p:sp>
    </p:spTree>
    <p:extLst>
      <p:ext uri="{BB962C8B-B14F-4D97-AF65-F5344CB8AC3E}">
        <p14:creationId xmlns:p14="http://schemas.microsoft.com/office/powerpoint/2010/main" val="319007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改进树</a:t>
            </a:r>
          </a:p>
        </p:txBody>
      </p:sp>
      <p:sp>
        <p:nvSpPr>
          <p:cNvPr id="3" name="内容占位符 2"/>
          <p:cNvSpPr>
            <a:spLocks noGrp="1"/>
          </p:cNvSpPr>
          <p:nvPr>
            <p:ph idx="1"/>
          </p:nvPr>
        </p:nvSpPr>
        <p:spPr>
          <a:xfrm>
            <a:off x="420455" y="1188138"/>
            <a:ext cx="8301513" cy="5183188"/>
          </a:xfrm>
        </p:spPr>
        <p:txBody>
          <a:bodyPr/>
          <a:lstStyle/>
          <a:p>
            <a:r>
              <a:rPr lang="en-US" altLang="zh-CN" dirty="0"/>
              <a:t>VL2</a:t>
            </a:r>
            <a:r>
              <a:rPr lang="zh-CN" altLang="en-US" dirty="0"/>
              <a:t>：一套可扩展且很灵活的网络架构，微软数据中心采用。</a:t>
            </a:r>
            <a:endParaRPr lang="en-US" altLang="zh-CN" dirty="0"/>
          </a:p>
          <a:p>
            <a:pPr lvl="1"/>
            <a:r>
              <a:rPr lang="zh-CN" altLang="en-US" dirty="0"/>
              <a:t>扁平寻址，允许</a:t>
            </a:r>
            <a:r>
              <a:rPr lang="zh-CN" altLang="en-US" b="1" dirty="0"/>
              <a:t>服务实例</a:t>
            </a:r>
            <a:r>
              <a:rPr lang="zh-CN" altLang="en-US" dirty="0"/>
              <a:t>被放置到</a:t>
            </a:r>
            <a:r>
              <a:rPr lang="zh-CN" altLang="en-US" b="1" dirty="0"/>
              <a:t>网络覆盖的任何地方</a:t>
            </a:r>
            <a:endParaRPr lang="en-US" altLang="zh-CN" b="1" dirty="0"/>
          </a:p>
          <a:p>
            <a:pPr lvl="1"/>
            <a:r>
              <a:rPr lang="zh-CN" altLang="en-US" dirty="0"/>
              <a:t>负载均衡</a:t>
            </a:r>
            <a:r>
              <a:rPr lang="zh-CN" altLang="en-US" b="1" dirty="0"/>
              <a:t>将流量统一分配到网络路径</a:t>
            </a:r>
            <a:endParaRPr lang="en-US" altLang="zh-CN" b="1" dirty="0"/>
          </a:p>
          <a:p>
            <a:pPr lvl="1"/>
            <a:r>
              <a:rPr lang="zh-CN" altLang="en-US" b="1" dirty="0"/>
              <a:t>终端系统的地址</a:t>
            </a:r>
            <a:r>
              <a:rPr lang="zh-CN" altLang="en-US" dirty="0"/>
              <a:t>解析拓展到巨大的服务器池</a:t>
            </a:r>
            <a:endParaRPr lang="en-US" altLang="zh-CN" dirty="0"/>
          </a:p>
          <a:p>
            <a:endParaRPr lang="en-US" altLang="zh-CN" dirty="0"/>
          </a:p>
          <a:p>
            <a:r>
              <a:rPr lang="zh-CN" altLang="en-US" dirty="0"/>
              <a:t>核心思想：使用</a:t>
            </a:r>
            <a:r>
              <a:rPr lang="en-US" altLang="zh-CN" dirty="0">
                <a:solidFill>
                  <a:srgbClr val="FF0000"/>
                </a:solidFill>
              </a:rPr>
              <a:t>CLOS</a:t>
            </a:r>
            <a:r>
              <a:rPr lang="zh-CN" altLang="en-US" dirty="0">
                <a:solidFill>
                  <a:srgbClr val="FF0000"/>
                </a:solidFill>
              </a:rPr>
              <a:t>拓扑结构建立扁平的第二层网络</a:t>
            </a:r>
            <a:endParaRPr lang="en-US" altLang="zh-CN" dirty="0">
              <a:solidFill>
                <a:srgbClr val="FF0000"/>
              </a:solidFill>
            </a:endParaRPr>
          </a:p>
          <a:p>
            <a:endParaRPr lang="en-US" altLang="zh-CN" dirty="0"/>
          </a:p>
          <a:p>
            <a:r>
              <a:rPr lang="zh-CN" altLang="en-US" dirty="0"/>
              <a:t>应用程序使用</a:t>
            </a:r>
            <a:r>
              <a:rPr lang="zh-CN" altLang="en-US" dirty="0">
                <a:solidFill>
                  <a:srgbClr val="FF0000"/>
                </a:solidFill>
              </a:rPr>
              <a:t>服务地址通信</a:t>
            </a:r>
            <a:r>
              <a:rPr lang="zh-CN" altLang="en-US" dirty="0"/>
              <a:t>而</a:t>
            </a:r>
            <a:r>
              <a:rPr lang="zh-CN" altLang="en-US" dirty="0">
                <a:solidFill>
                  <a:srgbClr val="FF0000"/>
                </a:solidFill>
              </a:rPr>
              <a:t>底层网络使用位置信息地址进行转</a:t>
            </a:r>
            <a:r>
              <a:rPr lang="zh-CN" altLang="en-US" dirty="0"/>
              <a:t>发，使得虚拟机能够在网络中任意迁移而不影响服务质量</a:t>
            </a:r>
            <a:endParaRPr lang="en-US" altLang="zh-CN" dirty="0"/>
          </a:p>
          <a:p>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15</a:t>
            </a:fld>
            <a:endParaRPr lang="zh-CN" altLang="en-US"/>
          </a:p>
        </p:txBody>
      </p:sp>
    </p:spTree>
    <p:extLst>
      <p:ext uri="{BB962C8B-B14F-4D97-AF65-F5344CB8AC3E}">
        <p14:creationId xmlns:p14="http://schemas.microsoft.com/office/powerpoint/2010/main" val="632844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改进树</a:t>
            </a:r>
          </a:p>
        </p:txBody>
      </p:sp>
      <p:sp>
        <p:nvSpPr>
          <p:cNvPr id="3" name="内容占位符 2"/>
          <p:cNvSpPr>
            <a:spLocks noGrp="1"/>
          </p:cNvSpPr>
          <p:nvPr>
            <p:ph idx="1"/>
          </p:nvPr>
        </p:nvSpPr>
        <p:spPr>
          <a:xfrm>
            <a:off x="420456" y="1188138"/>
            <a:ext cx="8301513" cy="5183188"/>
          </a:xfrm>
        </p:spPr>
        <p:txBody>
          <a:bodyPr/>
          <a:lstStyle/>
          <a:p>
            <a:r>
              <a:rPr lang="zh-CN" altLang="en-US" dirty="0"/>
              <a:t>在</a:t>
            </a:r>
            <a:r>
              <a:rPr lang="en-US" altLang="zh-CN" dirty="0"/>
              <a:t>VL2</a:t>
            </a:r>
            <a:r>
              <a:rPr lang="zh-CN" altLang="en-US" dirty="0"/>
              <a:t>中，</a:t>
            </a:r>
            <a:r>
              <a:rPr lang="en-US" altLang="zh-CN" dirty="0">
                <a:solidFill>
                  <a:srgbClr val="FF0000"/>
                </a:solidFill>
              </a:rPr>
              <a:t>IP</a:t>
            </a:r>
            <a:r>
              <a:rPr lang="zh-CN" altLang="en-US" dirty="0">
                <a:solidFill>
                  <a:srgbClr val="FF0000"/>
                </a:solidFill>
              </a:rPr>
              <a:t>地址仅仅作为名字使用，没有拓扑含义</a:t>
            </a:r>
            <a:r>
              <a:rPr lang="zh-CN" altLang="en-US" dirty="0"/>
              <a:t>。</a:t>
            </a:r>
          </a:p>
          <a:p>
            <a:r>
              <a:rPr lang="en-US" altLang="zh-CN" dirty="0"/>
              <a:t>VL2</a:t>
            </a:r>
            <a:r>
              <a:rPr lang="zh-CN" altLang="en-US" dirty="0"/>
              <a:t>的寻址机制</a:t>
            </a:r>
            <a:r>
              <a:rPr lang="zh-CN" altLang="en-US" dirty="0">
                <a:solidFill>
                  <a:srgbClr val="FF0000"/>
                </a:solidFill>
              </a:rPr>
              <a:t>将服务器的名字与其位置分开</a:t>
            </a:r>
            <a:r>
              <a:rPr lang="zh-CN" altLang="en-US" dirty="0"/>
              <a:t>。</a:t>
            </a:r>
          </a:p>
          <a:p>
            <a:r>
              <a:rPr lang="en-US" altLang="zh-CN" dirty="0"/>
              <a:t>VL2</a:t>
            </a:r>
            <a:r>
              <a:rPr lang="zh-CN" altLang="en-US" dirty="0"/>
              <a:t>使用</a:t>
            </a:r>
            <a:r>
              <a:rPr lang="zh-CN" altLang="en-US" dirty="0">
                <a:solidFill>
                  <a:srgbClr val="FF0000"/>
                </a:solidFill>
              </a:rPr>
              <a:t>可扩展、可靠的目录系统</a:t>
            </a:r>
            <a:r>
              <a:rPr lang="zh-CN" altLang="en-US" dirty="0"/>
              <a:t>来维持</a:t>
            </a:r>
            <a:r>
              <a:rPr lang="zh-CN" altLang="en-US" dirty="0">
                <a:solidFill>
                  <a:srgbClr val="FF0000"/>
                </a:solidFill>
              </a:rPr>
              <a:t>名字和位置间的映射</a:t>
            </a:r>
            <a:r>
              <a:rPr lang="zh-CN" altLang="en-US" dirty="0"/>
              <a:t>。</a:t>
            </a:r>
          </a:p>
          <a:p>
            <a:r>
              <a:rPr lang="zh-CN" altLang="en-US" dirty="0"/>
              <a:t>当服务器发送分组时，服务器上的</a:t>
            </a:r>
            <a:r>
              <a:rPr lang="en-US" altLang="zh-CN" dirty="0">
                <a:solidFill>
                  <a:srgbClr val="FF0000"/>
                </a:solidFill>
              </a:rPr>
              <a:t>VL2</a:t>
            </a:r>
            <a:r>
              <a:rPr lang="zh-CN" altLang="en-US" dirty="0">
                <a:solidFill>
                  <a:srgbClr val="FF0000"/>
                </a:solidFill>
              </a:rPr>
              <a:t>代理开启目录系统</a:t>
            </a:r>
            <a:r>
              <a:rPr lang="zh-CN" altLang="en-US" dirty="0"/>
              <a:t>以得到实际的目的位置，然后将分组发送到目的地。</a:t>
            </a:r>
          </a:p>
          <a:p>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16</a:t>
            </a:fld>
            <a:endParaRPr lang="zh-CN" altLang="en-US"/>
          </a:p>
        </p:txBody>
      </p:sp>
      <p:pic>
        <p:nvPicPr>
          <p:cNvPr id="4" name="图片 3">
            <a:extLst>
              <a:ext uri="{FF2B5EF4-FFF2-40B4-BE49-F238E27FC236}">
                <a16:creationId xmlns:a16="http://schemas.microsoft.com/office/drawing/2014/main" id="{FDD2B56D-8253-400F-A76D-ABE1AC267EF8}"/>
              </a:ext>
            </a:extLst>
          </p:cNvPr>
          <p:cNvPicPr>
            <a:picLocks noChangeAspect="1"/>
          </p:cNvPicPr>
          <p:nvPr/>
        </p:nvPicPr>
        <p:blipFill>
          <a:blip r:embed="rId2"/>
          <a:stretch>
            <a:fillRect/>
          </a:stretch>
        </p:blipFill>
        <p:spPr>
          <a:xfrm>
            <a:off x="3062021" y="3057954"/>
            <a:ext cx="5513795" cy="3326759"/>
          </a:xfrm>
          <a:prstGeom prst="rect">
            <a:avLst/>
          </a:prstGeom>
        </p:spPr>
      </p:pic>
      <p:sp>
        <p:nvSpPr>
          <p:cNvPr id="6" name="矩形 5">
            <a:extLst>
              <a:ext uri="{FF2B5EF4-FFF2-40B4-BE49-F238E27FC236}">
                <a16:creationId xmlns:a16="http://schemas.microsoft.com/office/drawing/2014/main" id="{74A36857-DF0D-4D69-99B7-8A314D038E63}"/>
              </a:ext>
            </a:extLst>
          </p:cNvPr>
          <p:cNvSpPr/>
          <p:nvPr/>
        </p:nvSpPr>
        <p:spPr>
          <a:xfrm>
            <a:off x="242886" y="3428671"/>
            <a:ext cx="2819135" cy="2585323"/>
          </a:xfrm>
          <a:prstGeom prst="rect">
            <a:avLst/>
          </a:prstGeom>
        </p:spPr>
        <p:txBody>
          <a:bodyPr wrap="square">
            <a:spAutoFit/>
          </a:bodyPr>
          <a:lstStyle/>
          <a:p>
            <a:r>
              <a:rPr lang="zh-CN" altLang="en-US" dirty="0">
                <a:solidFill>
                  <a:srgbClr val="FF0000"/>
                </a:solidFill>
              </a:rPr>
              <a:t>优势</a:t>
            </a:r>
            <a:r>
              <a:rPr lang="zh-CN" altLang="en-US" dirty="0"/>
              <a:t>：</a:t>
            </a:r>
            <a:r>
              <a:rPr lang="en-US" altLang="zh-CN" dirty="0"/>
              <a:t>VL2</a:t>
            </a:r>
            <a:r>
              <a:rPr lang="zh-CN" altLang="en-US" dirty="0"/>
              <a:t>是目前最易用于对现有数据中心网络改造的结构</a:t>
            </a:r>
            <a:endParaRPr lang="en-US" altLang="zh-CN" dirty="0"/>
          </a:p>
          <a:p>
            <a:endParaRPr lang="en-US" altLang="zh-CN" dirty="0"/>
          </a:p>
          <a:p>
            <a:endParaRPr lang="en-US" altLang="zh-CN" dirty="0"/>
          </a:p>
          <a:p>
            <a:r>
              <a:rPr lang="zh-CN" altLang="en-US" dirty="0">
                <a:solidFill>
                  <a:srgbClr val="FF0000"/>
                </a:solidFill>
              </a:rPr>
              <a:t>缺点</a:t>
            </a:r>
            <a:r>
              <a:rPr lang="zh-CN" altLang="en-US" dirty="0"/>
              <a:t>：</a:t>
            </a:r>
            <a:r>
              <a:rPr lang="en-US" altLang="zh-CN" dirty="0"/>
              <a:t>VL2</a:t>
            </a:r>
            <a:r>
              <a:rPr lang="zh-CN" altLang="en-US" dirty="0"/>
              <a:t>依赖于中心化的基础设施来实现</a:t>
            </a:r>
            <a:r>
              <a:rPr lang="en-US" altLang="zh-CN" dirty="0"/>
              <a:t>2</a:t>
            </a:r>
            <a:r>
              <a:rPr lang="zh-CN" altLang="en-US" dirty="0"/>
              <a:t>层语义和资源整合，面临单点失效和扩展性问题。</a:t>
            </a:r>
          </a:p>
        </p:txBody>
      </p:sp>
    </p:spTree>
    <p:extLst>
      <p:ext uri="{BB962C8B-B14F-4D97-AF65-F5344CB8AC3E}">
        <p14:creationId xmlns:p14="http://schemas.microsoft.com/office/powerpoint/2010/main" val="2298900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递归层次</a:t>
            </a:r>
          </a:p>
        </p:txBody>
      </p:sp>
      <p:sp>
        <p:nvSpPr>
          <p:cNvPr id="3" name="内容占位符 2"/>
          <p:cNvSpPr>
            <a:spLocks noGrp="1"/>
          </p:cNvSpPr>
          <p:nvPr>
            <p:ph idx="1"/>
          </p:nvPr>
        </p:nvSpPr>
        <p:spPr/>
        <p:txBody>
          <a:bodyPr>
            <a:normAutofit/>
          </a:bodyPr>
          <a:lstStyle/>
          <a:p>
            <a:r>
              <a:rPr lang="zh-CN" altLang="en-US" dirty="0"/>
              <a:t>解决可扩展性的较好选择</a:t>
            </a:r>
            <a:endParaRPr lang="en-US" altLang="zh-CN" dirty="0"/>
          </a:p>
          <a:p>
            <a:pPr lvl="1"/>
            <a:r>
              <a:rPr lang="zh-CN" altLang="en-US" dirty="0"/>
              <a:t>最小递归单元的结构</a:t>
            </a:r>
            <a:endParaRPr lang="en-US" altLang="zh-CN" dirty="0"/>
          </a:p>
          <a:p>
            <a:pPr lvl="1"/>
            <a:r>
              <a:rPr lang="zh-CN" altLang="en-US" dirty="0"/>
              <a:t>递归规律</a:t>
            </a:r>
            <a:endParaRPr lang="en-US" altLang="zh-CN" dirty="0"/>
          </a:p>
          <a:p>
            <a:r>
              <a:rPr lang="zh-CN" altLang="en-US" dirty="0"/>
              <a:t>每一个高层的网络拓扑，由多个低层的递归单元按照递归规律相互连接构成，同时也是更高层级网络的一个递归单元。</a:t>
            </a:r>
            <a:endParaRPr lang="en-US" altLang="zh-CN" dirty="0"/>
          </a:p>
          <a:p>
            <a:r>
              <a:rPr lang="zh-CN" altLang="en-US" dirty="0"/>
              <a:t>增加服务器数量</a:t>
            </a:r>
            <a:r>
              <a:rPr lang="en-US" altLang="zh-CN" dirty="0"/>
              <a:t>==&gt;</a:t>
            </a:r>
            <a:r>
              <a:rPr lang="zh-CN" altLang="en-US" dirty="0"/>
              <a:t>提高总的递归层次</a:t>
            </a:r>
            <a:endParaRPr lang="en-US" altLang="zh-CN" dirty="0"/>
          </a:p>
          <a:p>
            <a:pPr lvl="1"/>
            <a:r>
              <a:rPr lang="zh-CN" altLang="en-US" dirty="0"/>
              <a:t>添加服务器更加灵活，可增加的数量增大</a:t>
            </a:r>
            <a:endParaRPr lang="en-US" altLang="zh-CN" dirty="0"/>
          </a:p>
          <a:p>
            <a:pPr lvl="1"/>
            <a:r>
              <a:rPr lang="zh-CN" altLang="en-US" dirty="0"/>
              <a:t>对交换机性能要求低</a:t>
            </a:r>
            <a:endParaRPr lang="en-US" altLang="zh-CN" dirty="0"/>
          </a:p>
          <a:p>
            <a:r>
              <a:rPr lang="zh-CN" altLang="en-US" dirty="0"/>
              <a:t>递归层次结构</a:t>
            </a:r>
            <a:endParaRPr lang="en-US" altLang="zh-CN" dirty="0"/>
          </a:p>
          <a:p>
            <a:pPr lvl="1"/>
            <a:r>
              <a:rPr lang="en-US" altLang="zh-CN" dirty="0" err="1"/>
              <a:t>DCell</a:t>
            </a:r>
            <a:endParaRPr lang="en-US" altLang="zh-CN" dirty="0"/>
          </a:p>
          <a:p>
            <a:pPr lvl="1"/>
            <a:r>
              <a:rPr lang="en-US" altLang="zh-CN" dirty="0" err="1"/>
              <a:t>FiConn</a:t>
            </a:r>
            <a:endParaRPr lang="en-US" altLang="zh-CN" dirty="0"/>
          </a:p>
          <a:p>
            <a:pPr lvl="1"/>
            <a:r>
              <a:rPr lang="en-US" altLang="zh-CN" dirty="0" err="1"/>
              <a:t>BCube</a:t>
            </a:r>
            <a:endParaRPr lang="en-US" altLang="zh-CN" dirty="0"/>
          </a:p>
          <a:p>
            <a:pPr lvl="1"/>
            <a:r>
              <a:rPr lang="en-US" altLang="zh-CN" dirty="0" err="1"/>
              <a:t>MDCube</a:t>
            </a:r>
            <a:r>
              <a:rPr lang="en-US" altLang="zh-CN" dirty="0"/>
              <a:t> </a:t>
            </a:r>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17</a:t>
            </a:fld>
            <a:endParaRPr lang="zh-CN" altLang="en-US"/>
          </a:p>
        </p:txBody>
      </p:sp>
    </p:spTree>
    <p:extLst>
      <p:ext uri="{BB962C8B-B14F-4D97-AF65-F5344CB8AC3E}">
        <p14:creationId xmlns:p14="http://schemas.microsoft.com/office/powerpoint/2010/main" val="419784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递归层次</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18</a:t>
            </a:fld>
            <a:endParaRPr lang="zh-CN" altLang="en-US"/>
          </a:p>
        </p:txBody>
      </p:sp>
      <p:pic>
        <p:nvPicPr>
          <p:cNvPr id="6" name="Picture 2" descr="t9-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874" y="1014278"/>
            <a:ext cx="7600673" cy="418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50471" y="3676469"/>
            <a:ext cx="2571750" cy="1527469"/>
          </a:xfrm>
          <a:prstGeom prst="rect">
            <a:avLst/>
          </a:prstGeom>
        </p:spPr>
        <p:txBody>
          <a:bodyPr wrap="square">
            <a:spAutoFit/>
          </a:bodyPr>
          <a:lstStyle/>
          <a:p>
            <a:pPr>
              <a:lnSpc>
                <a:spcPct val="150000"/>
              </a:lnSpc>
            </a:pPr>
            <a:r>
              <a:rPr lang="zh-CN" altLang="en-US" sz="1600" dirty="0">
                <a:solidFill>
                  <a:schemeClr val="tx1">
                    <a:lumMod val="75000"/>
                    <a:lumOff val="25000"/>
                  </a:schemeClr>
                </a:solidFill>
              </a:rPr>
              <a:t>构建高层次网络时，需要的低层网络的个数等于每个低层网络中的服务器个数加</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a:t>
            </a:r>
          </a:p>
        </p:txBody>
      </p:sp>
      <p:sp>
        <p:nvSpPr>
          <p:cNvPr id="4" name="矩形 3"/>
          <p:cNvSpPr/>
          <p:nvPr/>
        </p:nvSpPr>
        <p:spPr>
          <a:xfrm>
            <a:off x="2951627" y="5566757"/>
            <a:ext cx="3239166" cy="7691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tIns="0" bIns="72000">
            <a:spAutoFit/>
          </a:bodyPr>
          <a:lstStyle/>
          <a:p>
            <a:pPr algn="ctr">
              <a:lnSpc>
                <a:spcPct val="150000"/>
              </a:lnSpc>
            </a:pPr>
            <a:r>
              <a:rPr lang="zh-CN" altLang="en-US" sz="1600" b="1" dirty="0">
                <a:solidFill>
                  <a:schemeClr val="bg1"/>
                </a:solidFill>
              </a:rPr>
              <a:t>可扩展性好</a:t>
            </a:r>
            <a:endParaRPr lang="en-US" altLang="zh-CN" sz="1600" b="1" dirty="0">
              <a:solidFill>
                <a:schemeClr val="bg1"/>
              </a:solidFill>
            </a:endParaRPr>
          </a:p>
          <a:p>
            <a:pPr algn="ctr">
              <a:lnSpc>
                <a:spcPct val="150000"/>
              </a:lnSpc>
            </a:pPr>
            <a:r>
              <a:rPr lang="zh-CN" altLang="en-US" sz="1600" b="1" dirty="0">
                <a:solidFill>
                  <a:schemeClr val="bg1"/>
                </a:solidFill>
              </a:rPr>
              <a:t>拓扑层数受限于服务器端口数</a:t>
            </a:r>
          </a:p>
        </p:txBody>
      </p:sp>
    </p:spTree>
    <p:extLst>
      <p:ext uri="{BB962C8B-B14F-4D97-AF65-F5344CB8AC3E}">
        <p14:creationId xmlns:p14="http://schemas.microsoft.com/office/powerpoint/2010/main" val="407343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9-4">
            <a:extLst>
              <a:ext uri="{FF2B5EF4-FFF2-40B4-BE49-F238E27FC236}">
                <a16:creationId xmlns:a16="http://schemas.microsoft.com/office/drawing/2014/main" id="{D1BDBB99-C2C9-46C4-BFE7-1AFCA591416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33" t="4306" r="3051"/>
          <a:stretch/>
        </p:blipFill>
        <p:spPr bwMode="auto">
          <a:xfrm>
            <a:off x="628905" y="3244440"/>
            <a:ext cx="6690675" cy="361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递归层次</a:t>
            </a:r>
          </a:p>
        </p:txBody>
      </p:sp>
      <p:sp>
        <p:nvSpPr>
          <p:cNvPr id="3" name="内容占位符 2"/>
          <p:cNvSpPr>
            <a:spLocks noGrp="1"/>
          </p:cNvSpPr>
          <p:nvPr>
            <p:ph idx="1"/>
          </p:nvPr>
        </p:nvSpPr>
        <p:spPr/>
        <p:txBody>
          <a:bodyPr/>
          <a:lstStyle/>
          <a:p>
            <a:r>
              <a:rPr lang="zh-CN" altLang="en-US" dirty="0"/>
              <a:t>服务器使用两个网卡端口：主用端口连接低层网络，备用端口连接高层网络</a:t>
            </a:r>
            <a:endParaRPr lang="en-US" altLang="zh-CN" dirty="0"/>
          </a:p>
          <a:p>
            <a:r>
              <a:rPr lang="zh-CN" altLang="en-US" dirty="0"/>
              <a:t>递归定义的结构</a:t>
            </a:r>
            <a:endParaRPr lang="en-US" altLang="zh-CN" dirty="0"/>
          </a:p>
          <a:p>
            <a:pPr lvl="1"/>
            <a:r>
              <a:rPr lang="zh-CN" altLang="en-US" dirty="0"/>
              <a:t>第</a:t>
            </a:r>
            <a:r>
              <a:rPr lang="en-US" altLang="zh-CN" dirty="0"/>
              <a:t>0</a:t>
            </a:r>
            <a:r>
              <a:rPr lang="zh-CN" altLang="en-US" dirty="0"/>
              <a:t>层为基本构建单元，</a:t>
            </a:r>
            <a:r>
              <a:rPr lang="en-US" altLang="zh-CN" dirty="0"/>
              <a:t>n</a:t>
            </a:r>
            <a:r>
              <a:rPr lang="zh-CN" altLang="en-US" dirty="0"/>
              <a:t>个服务器连接一个具有</a:t>
            </a:r>
            <a:r>
              <a:rPr lang="en-US" altLang="zh-CN" dirty="0"/>
              <a:t>n</a:t>
            </a:r>
            <a:r>
              <a:rPr lang="zh-CN" altLang="en-US" dirty="0"/>
              <a:t>个端口的交换机</a:t>
            </a:r>
            <a:endParaRPr lang="en-US" altLang="zh-CN" dirty="0"/>
          </a:p>
          <a:p>
            <a:pPr lvl="1"/>
            <a:r>
              <a:rPr lang="zh-CN" altLang="en-US" dirty="0"/>
              <a:t>每个低层</a:t>
            </a:r>
            <a:r>
              <a:rPr lang="en-US" altLang="zh-CN" dirty="0" err="1"/>
              <a:t>FiConn</a:t>
            </a:r>
            <a:r>
              <a:rPr lang="zh-CN" altLang="en-US" dirty="0"/>
              <a:t>中备用端口空闲的一半服务器与其他相同层次的</a:t>
            </a:r>
            <a:r>
              <a:rPr lang="en-US" altLang="zh-CN" dirty="0" err="1"/>
              <a:t>FiConn</a:t>
            </a:r>
            <a:r>
              <a:rPr lang="zh-CN" altLang="en-US" dirty="0"/>
              <a:t>网络中备用端口空闲的服务器连接</a:t>
            </a:r>
            <a:endParaRPr lang="en-US" altLang="zh-CN" dirty="0"/>
          </a:p>
          <a:p>
            <a:pPr lvl="1"/>
            <a:r>
              <a:rPr lang="en-US" altLang="zh-CN" dirty="0"/>
              <a:t>k</a:t>
            </a:r>
            <a:r>
              <a:rPr lang="zh-CN" altLang="en-US" dirty="0"/>
              <a:t>层服务器、</a:t>
            </a:r>
            <a:r>
              <a:rPr lang="en-US" altLang="zh-CN" dirty="0"/>
              <a:t>k</a:t>
            </a:r>
            <a:r>
              <a:rPr lang="zh-CN" altLang="en-US" dirty="0"/>
              <a:t>层端口、</a:t>
            </a:r>
            <a:r>
              <a:rPr lang="en-US" altLang="zh-CN" dirty="0"/>
              <a:t>k</a:t>
            </a:r>
            <a:r>
              <a:rPr lang="zh-CN" altLang="en-US" dirty="0"/>
              <a:t>层链路</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19</a:t>
            </a:fld>
            <a:endParaRPr lang="zh-CN" altLang="en-US"/>
          </a:p>
        </p:txBody>
      </p:sp>
      <p:sp>
        <p:nvSpPr>
          <p:cNvPr id="7" name="矩形 6">
            <a:extLst>
              <a:ext uri="{FF2B5EF4-FFF2-40B4-BE49-F238E27FC236}">
                <a16:creationId xmlns:a16="http://schemas.microsoft.com/office/drawing/2014/main" id="{7E8A7F73-5365-40D3-9E85-8C5D986D7172}"/>
              </a:ext>
            </a:extLst>
          </p:cNvPr>
          <p:cNvSpPr/>
          <p:nvPr/>
        </p:nvSpPr>
        <p:spPr>
          <a:xfrm>
            <a:off x="7387870" y="3371983"/>
            <a:ext cx="1265810" cy="33584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tIns="0" bIns="72000">
            <a:spAutoFit/>
          </a:bodyPr>
          <a:lstStyle/>
          <a:p>
            <a:pPr algn="ctr">
              <a:lnSpc>
                <a:spcPct val="150000"/>
              </a:lnSpc>
            </a:pPr>
            <a:r>
              <a:rPr lang="zh-CN" altLang="en-US" sz="1600" b="1" dirty="0">
                <a:solidFill>
                  <a:schemeClr val="bg1"/>
                </a:solidFill>
              </a:rPr>
              <a:t>不需要对服务器和交换机做修改</a:t>
            </a:r>
            <a:endParaRPr lang="en-US" altLang="zh-CN" sz="1600" b="1" dirty="0">
              <a:solidFill>
                <a:schemeClr val="bg1"/>
              </a:solidFill>
            </a:endParaRPr>
          </a:p>
          <a:p>
            <a:pPr algn="ctr">
              <a:lnSpc>
                <a:spcPct val="150000"/>
              </a:lnSpc>
            </a:pPr>
            <a:r>
              <a:rPr lang="zh-CN" altLang="en-US" sz="1600" b="1" dirty="0">
                <a:solidFill>
                  <a:schemeClr val="bg1"/>
                </a:solidFill>
              </a:rPr>
              <a:t>对外连接的链路有限，容错较弱，链路路径长度大，路由效率不高</a:t>
            </a:r>
            <a:endParaRPr lang="en-US" altLang="zh-CN" sz="1600" b="1" dirty="0">
              <a:solidFill>
                <a:schemeClr val="bg1"/>
              </a:solidFill>
            </a:endParaRPr>
          </a:p>
        </p:txBody>
      </p:sp>
    </p:spTree>
    <p:extLst>
      <p:ext uri="{BB962C8B-B14F-4D97-AF65-F5344CB8AC3E}">
        <p14:creationId xmlns:p14="http://schemas.microsoft.com/office/powerpoint/2010/main" val="94209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b="1" dirty="0"/>
              <a:t>云数据中心网络部署</a:t>
            </a:r>
            <a:endParaRPr lang="en-US" altLang="zh-CN" b="1"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a:t>
            </a:fld>
            <a:endParaRPr lang="zh-CN" altLang="en-US"/>
          </a:p>
        </p:txBody>
      </p:sp>
    </p:spTree>
    <p:extLst>
      <p:ext uri="{BB962C8B-B14F-4D97-AF65-F5344CB8AC3E}">
        <p14:creationId xmlns:p14="http://schemas.microsoft.com/office/powerpoint/2010/main" val="187867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递归层次</a:t>
            </a:r>
          </a:p>
        </p:txBody>
      </p:sp>
      <p:sp>
        <p:nvSpPr>
          <p:cNvPr id="3" name="内容占位符 2"/>
          <p:cNvSpPr>
            <a:spLocks noGrp="1"/>
          </p:cNvSpPr>
          <p:nvPr>
            <p:ph idx="1"/>
          </p:nvPr>
        </p:nvSpPr>
        <p:spPr>
          <a:xfrm>
            <a:off x="5393094" y="1188138"/>
            <a:ext cx="3328876" cy="5183188"/>
          </a:xfrm>
        </p:spPr>
        <p:txBody>
          <a:bodyPr/>
          <a:lstStyle/>
          <a:p>
            <a:r>
              <a:rPr lang="zh-CN" altLang="en-US" dirty="0"/>
              <a:t>主要使用交换机构建层次化网络</a:t>
            </a:r>
            <a:endParaRPr lang="en-US" altLang="zh-CN" dirty="0"/>
          </a:p>
          <a:p>
            <a:r>
              <a:rPr lang="zh-CN" altLang="en-US" dirty="0"/>
              <a:t>第</a:t>
            </a:r>
            <a:r>
              <a:rPr lang="en-US" altLang="zh-CN" dirty="0"/>
              <a:t>0</a:t>
            </a:r>
            <a:r>
              <a:rPr lang="zh-CN" altLang="en-US" dirty="0"/>
              <a:t>层：</a:t>
            </a:r>
            <a:r>
              <a:rPr lang="en-US" altLang="zh-CN" dirty="0"/>
              <a:t>n</a:t>
            </a:r>
            <a:r>
              <a:rPr lang="zh-CN" altLang="en-US" dirty="0"/>
              <a:t>服务器连接</a:t>
            </a:r>
            <a:r>
              <a:rPr lang="en-US" altLang="zh-CN" dirty="0"/>
              <a:t>1</a:t>
            </a:r>
            <a:r>
              <a:rPr lang="zh-CN" altLang="en-US" dirty="0"/>
              <a:t>交换机</a:t>
            </a:r>
            <a:endParaRPr lang="en-US" altLang="zh-CN" dirty="0"/>
          </a:p>
          <a:p>
            <a:r>
              <a:rPr lang="zh-CN" altLang="en-US" dirty="0"/>
              <a:t>第</a:t>
            </a:r>
            <a:r>
              <a:rPr lang="en-US" altLang="zh-CN" dirty="0"/>
              <a:t>1</a:t>
            </a:r>
            <a:r>
              <a:rPr lang="zh-CN" altLang="en-US" dirty="0"/>
              <a:t>层：</a:t>
            </a:r>
            <a:r>
              <a:rPr lang="en-US" altLang="zh-CN" dirty="0"/>
              <a:t>n0</a:t>
            </a:r>
            <a:r>
              <a:rPr lang="zh-CN" altLang="en-US" dirty="0"/>
              <a:t>层连接</a:t>
            </a:r>
            <a:r>
              <a:rPr lang="en-US" altLang="zh-CN" dirty="0"/>
              <a:t>n</a:t>
            </a:r>
            <a:r>
              <a:rPr lang="zh-CN" altLang="en-US" dirty="0"/>
              <a:t>个交换机</a:t>
            </a:r>
            <a:endParaRPr lang="en-US" altLang="zh-CN" dirty="0"/>
          </a:p>
          <a:p>
            <a:r>
              <a:rPr lang="en-US" altLang="zh-CN" dirty="0"/>
              <a:t>……</a:t>
            </a:r>
            <a:r>
              <a:rPr lang="zh-CN" altLang="en-US" dirty="0"/>
              <a:t> </a:t>
            </a:r>
            <a:endParaRPr lang="en-US" altLang="zh-CN" dirty="0"/>
          </a:p>
          <a:p>
            <a:r>
              <a:rPr lang="zh-CN" altLang="en-US" dirty="0"/>
              <a:t>第</a:t>
            </a:r>
            <a:r>
              <a:rPr lang="en-US" altLang="zh-CN" dirty="0"/>
              <a:t>k</a:t>
            </a:r>
            <a:r>
              <a:rPr lang="zh-CN" altLang="en-US" dirty="0"/>
              <a:t>层：</a:t>
            </a:r>
            <a:r>
              <a:rPr lang="en-US" altLang="zh-CN" dirty="0"/>
              <a:t>n</a:t>
            </a:r>
            <a:r>
              <a:rPr lang="zh-CN" altLang="en-US" dirty="0"/>
              <a:t>个</a:t>
            </a:r>
            <a:r>
              <a:rPr lang="en-US" altLang="zh-CN" dirty="0"/>
              <a:t>k-1</a:t>
            </a:r>
            <a:r>
              <a:rPr lang="zh-CN" altLang="en-US" dirty="0"/>
              <a:t>层连接</a:t>
            </a:r>
            <a:r>
              <a:rPr lang="en-US" altLang="zh-CN" dirty="0" err="1"/>
              <a:t>n</a:t>
            </a:r>
            <a:r>
              <a:rPr lang="en-US" altLang="zh-CN" baseline="30000" dirty="0" err="1"/>
              <a:t>k</a:t>
            </a:r>
            <a:r>
              <a:rPr lang="zh-CN" altLang="en-US" dirty="0"/>
              <a:t>交换机</a:t>
            </a:r>
            <a:endParaRPr lang="en-US" altLang="zh-CN" dirty="0"/>
          </a:p>
          <a:p>
            <a:endParaRPr lang="en-US" altLang="zh-CN" baseline="30000" dirty="0"/>
          </a:p>
          <a:p>
            <a:r>
              <a:rPr lang="zh-CN" altLang="en-US" dirty="0"/>
              <a:t>交换机</a:t>
            </a:r>
            <a:r>
              <a:rPr lang="en-US" altLang="zh-CN" dirty="0"/>
              <a:t>n</a:t>
            </a:r>
            <a:r>
              <a:rPr lang="zh-CN" altLang="en-US" dirty="0"/>
              <a:t>个端口，服务器</a:t>
            </a:r>
            <a:r>
              <a:rPr lang="en-US" altLang="zh-CN" dirty="0"/>
              <a:t>k+1</a:t>
            </a:r>
            <a:r>
              <a:rPr lang="zh-CN" altLang="en-US" dirty="0"/>
              <a:t>个端口</a:t>
            </a:r>
            <a:endParaRPr lang="en-US" altLang="zh-CN" dirty="0"/>
          </a:p>
          <a:p>
            <a:endParaRPr lang="en-US" altLang="zh-CN" dirty="0"/>
          </a:p>
          <a:p>
            <a:r>
              <a:rPr lang="zh-CN" altLang="en-US" dirty="0">
                <a:solidFill>
                  <a:srgbClr val="0070C0"/>
                </a:solidFill>
              </a:rPr>
              <a:t>没有明显的瓶颈链路，</a:t>
            </a:r>
            <a:r>
              <a:rPr lang="zh-CN" altLang="en-US" dirty="0">
                <a:solidFill>
                  <a:srgbClr val="FF0000"/>
                </a:solidFill>
              </a:rPr>
              <a:t>出现故障时性能优雅下降，服务可用性高</a:t>
            </a:r>
            <a:endParaRPr lang="en-US" altLang="zh-CN" dirty="0">
              <a:solidFill>
                <a:srgbClr val="FF0000"/>
              </a:solidFill>
            </a:endParaRPr>
          </a:p>
          <a:p>
            <a:r>
              <a:rPr lang="zh-CN" altLang="en-US" dirty="0">
                <a:solidFill>
                  <a:srgbClr val="0070C0"/>
                </a:solidFill>
              </a:rPr>
              <a:t>服务器间路径多，</a:t>
            </a:r>
            <a:r>
              <a:rPr lang="zh-CN" altLang="en-US" dirty="0">
                <a:solidFill>
                  <a:srgbClr val="FF0000"/>
                </a:solidFill>
              </a:rPr>
              <a:t>探测的通信和计算开销大</a:t>
            </a:r>
            <a:endParaRPr lang="en-US" altLang="zh-CN" dirty="0">
              <a:solidFill>
                <a:srgbClr val="FF0000"/>
              </a:solidFill>
            </a:endParaRPr>
          </a:p>
          <a:p>
            <a:r>
              <a:rPr lang="zh-CN" altLang="en-US" dirty="0">
                <a:solidFill>
                  <a:srgbClr val="0070C0"/>
                </a:solidFill>
              </a:rPr>
              <a:t>硬件要求特殊：端口数目</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20</a:t>
            </a:fld>
            <a:endParaRPr lang="zh-CN" altLang="en-US"/>
          </a:p>
        </p:txBody>
      </p:sp>
      <p:pic>
        <p:nvPicPr>
          <p:cNvPr id="6" name="Picture 2" descr="t9-5">
            <a:extLst>
              <a:ext uri="{FF2B5EF4-FFF2-40B4-BE49-F238E27FC236}">
                <a16:creationId xmlns:a16="http://schemas.microsoft.com/office/drawing/2014/main" id="{C432C575-22CD-42BE-A6E3-18EE2279C2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8138"/>
            <a:ext cx="5393094" cy="492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310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9-6"/>
          <p:cNvPicPr>
            <a:picLocks noChangeAspect="1" noChangeArrowheads="1"/>
          </p:cNvPicPr>
          <p:nvPr/>
        </p:nvPicPr>
        <p:blipFill>
          <a:blip r:embed="rId2" cstate="print">
            <a:extLst>
              <a:ext uri="{28A0092B-C50C-407E-A947-70E740481C1C}">
                <a14:useLocalDpi xmlns:a14="http://schemas.microsoft.com/office/drawing/2010/main" val="0"/>
              </a:ext>
            </a:extLst>
          </a:blip>
          <a:srcRect b="2763"/>
          <a:stretch>
            <a:fillRect/>
          </a:stretch>
        </p:blipFill>
        <p:spPr bwMode="auto">
          <a:xfrm>
            <a:off x="2714959" y="2414444"/>
            <a:ext cx="6429041" cy="362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光交换网络</a:t>
            </a:r>
          </a:p>
        </p:txBody>
      </p:sp>
      <p:sp>
        <p:nvSpPr>
          <p:cNvPr id="3" name="内容占位符 2"/>
          <p:cNvSpPr>
            <a:spLocks noGrp="1"/>
          </p:cNvSpPr>
          <p:nvPr>
            <p:ph idx="1"/>
          </p:nvPr>
        </p:nvSpPr>
        <p:spPr/>
        <p:txBody>
          <a:bodyPr/>
          <a:lstStyle/>
          <a:p>
            <a:r>
              <a:rPr lang="zh-CN" altLang="en-US" dirty="0"/>
              <a:t>业务越来越庞大和复杂，数据中心内部和服务器间的数据流量快速增加，传统网络设备无法处理如此流量的数据</a:t>
            </a:r>
            <a:r>
              <a:rPr lang="en-US" altLang="zh-CN" dirty="0"/>
              <a:t>——</a:t>
            </a:r>
            <a:r>
              <a:rPr lang="zh-CN" altLang="en-US" dirty="0"/>
              <a:t>考虑可光速传播数据的设备，需要调整网络拓扑</a:t>
            </a:r>
            <a:endParaRPr lang="en-US" altLang="zh-CN" dirty="0"/>
          </a:p>
          <a:p>
            <a:endParaRPr lang="en-US" altLang="zh-CN" dirty="0"/>
          </a:p>
          <a:p>
            <a:r>
              <a:rPr lang="en-US" altLang="zh-CN" dirty="0"/>
              <a:t>Helios</a:t>
            </a:r>
            <a:r>
              <a:rPr lang="zh-CN" altLang="en-US" dirty="0"/>
              <a:t>：混合电</a:t>
            </a:r>
            <a:r>
              <a:rPr lang="en-US" altLang="zh-CN" dirty="0"/>
              <a:t>/</a:t>
            </a:r>
            <a:r>
              <a:rPr lang="zh-CN" altLang="en-US" dirty="0"/>
              <a:t>光结构网络</a:t>
            </a:r>
            <a:endParaRPr lang="en-US" altLang="zh-CN" dirty="0"/>
          </a:p>
          <a:p>
            <a:pPr lvl="1"/>
            <a:r>
              <a:rPr lang="zh-CN" altLang="en-US" dirty="0"/>
              <a:t>两层多根树</a:t>
            </a:r>
            <a:endParaRPr lang="en-US" altLang="zh-CN" dirty="0"/>
          </a:p>
          <a:p>
            <a:pPr lvl="1"/>
            <a:r>
              <a:rPr lang="zh-CN" altLang="en-US" dirty="0"/>
              <a:t>服务器连接接入交换机</a:t>
            </a:r>
            <a:endParaRPr lang="en-US" altLang="zh-CN" dirty="0"/>
          </a:p>
          <a:p>
            <a:pPr lvl="1"/>
            <a:r>
              <a:rPr lang="zh-CN" altLang="en-US" dirty="0"/>
              <a:t>接入交换机连接电交换和光交换网络</a:t>
            </a:r>
            <a:endParaRPr lang="en-US" altLang="zh-CN" dirty="0"/>
          </a:p>
          <a:p>
            <a:pPr lvl="1"/>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21</a:t>
            </a:fld>
            <a:endParaRPr lang="zh-CN" altLang="en-US"/>
          </a:p>
        </p:txBody>
      </p:sp>
    </p:spTree>
    <p:extLst>
      <p:ext uri="{BB962C8B-B14F-4D97-AF65-F5344CB8AC3E}">
        <p14:creationId xmlns:p14="http://schemas.microsoft.com/office/powerpoint/2010/main" val="367824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光交换网络</a:t>
            </a:r>
          </a:p>
        </p:txBody>
      </p:sp>
      <p:sp>
        <p:nvSpPr>
          <p:cNvPr id="3" name="内容占位符 2"/>
          <p:cNvSpPr>
            <a:spLocks noGrp="1"/>
          </p:cNvSpPr>
          <p:nvPr>
            <p:ph idx="1"/>
          </p:nvPr>
        </p:nvSpPr>
        <p:spPr>
          <a:xfrm>
            <a:off x="420456" y="4479696"/>
            <a:ext cx="8301514" cy="1891630"/>
          </a:xfrm>
        </p:spPr>
        <p:txBody>
          <a:bodyPr/>
          <a:lstStyle/>
          <a:p>
            <a:r>
              <a:rPr lang="en-US" altLang="zh-CN" dirty="0"/>
              <a:t>OSA (Optical Switching Architecture)</a:t>
            </a:r>
            <a:r>
              <a:rPr lang="zh-CN" altLang="en-US" dirty="0"/>
              <a:t>基于光交换的数据中心网络体系结构</a:t>
            </a:r>
            <a:endParaRPr lang="en-US" altLang="zh-CN" dirty="0"/>
          </a:p>
          <a:p>
            <a:pPr lvl="1"/>
            <a:r>
              <a:rPr lang="zh-CN" altLang="en-US" dirty="0"/>
              <a:t>光交换矩阵</a:t>
            </a:r>
            <a:r>
              <a:rPr lang="en-US" altLang="zh-CN" dirty="0"/>
              <a:t>(OSM, Optical Switching Matrix)</a:t>
            </a:r>
          </a:p>
          <a:p>
            <a:pPr lvl="2"/>
            <a:r>
              <a:rPr lang="zh-CN" altLang="en-US" dirty="0"/>
              <a:t>任意输入端口可以连接到任意输出端口</a:t>
            </a:r>
            <a:endParaRPr lang="en-US" altLang="zh-CN" dirty="0"/>
          </a:p>
          <a:p>
            <a:pPr lvl="1"/>
            <a:r>
              <a:rPr lang="zh-CN" altLang="en-US" dirty="0"/>
              <a:t>波长选择交换机</a:t>
            </a:r>
            <a:r>
              <a:rPr lang="en-US" altLang="zh-CN" dirty="0"/>
              <a:t>(WSS, Wavelength Selective Switch)</a:t>
            </a:r>
          </a:p>
          <a:p>
            <a:pPr lvl="2"/>
            <a:r>
              <a:rPr lang="zh-CN" altLang="en-US" dirty="0"/>
              <a:t>将从通用端口进入的波长集和分开在</a:t>
            </a:r>
            <a:r>
              <a:rPr lang="en-US" altLang="zh-CN" dirty="0"/>
              <a:t>N</a:t>
            </a:r>
            <a:r>
              <a:rPr lang="zh-CN" altLang="en-US" dirty="0"/>
              <a:t>个波长端口</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22</a:t>
            </a:fld>
            <a:endParaRPr lang="zh-CN" altLang="en-US"/>
          </a:p>
        </p:txBody>
      </p:sp>
      <p:pic>
        <p:nvPicPr>
          <p:cNvPr id="7" name="Picture 2" descr="t9-7"/>
          <p:cNvPicPr>
            <a:picLocks noChangeAspect="1" noChangeArrowheads="1"/>
          </p:cNvPicPr>
          <p:nvPr/>
        </p:nvPicPr>
        <p:blipFill>
          <a:blip r:embed="rId2" cstate="print">
            <a:extLst>
              <a:ext uri="{28A0092B-C50C-407E-A947-70E740481C1C}">
                <a14:useLocalDpi xmlns:a14="http://schemas.microsoft.com/office/drawing/2010/main" val="0"/>
              </a:ext>
            </a:extLst>
          </a:blip>
          <a:srcRect t="1869" b="2696"/>
          <a:stretch>
            <a:fillRect/>
          </a:stretch>
        </p:blipFill>
        <p:spPr bwMode="auto">
          <a:xfrm>
            <a:off x="1087205" y="936416"/>
            <a:ext cx="6968012" cy="35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952827" y="3793892"/>
            <a:ext cx="1435766" cy="46166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1200" dirty="0">
                <a:solidFill>
                  <a:srgbClr val="C00000"/>
                </a:solidFill>
              </a:rPr>
              <a:t>服务器和机架交换机之间使用电传输</a:t>
            </a:r>
          </a:p>
        </p:txBody>
      </p:sp>
      <p:sp>
        <p:nvSpPr>
          <p:cNvPr id="9" name="矩形 8"/>
          <p:cNvSpPr/>
          <p:nvPr/>
        </p:nvSpPr>
        <p:spPr>
          <a:xfrm>
            <a:off x="6952827" y="3198899"/>
            <a:ext cx="1435766" cy="46166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1200" dirty="0">
                <a:solidFill>
                  <a:srgbClr val="C00000"/>
                </a:solidFill>
              </a:rPr>
              <a:t>机架交换机安装光收发器：光电转换</a:t>
            </a:r>
          </a:p>
        </p:txBody>
      </p:sp>
      <p:sp>
        <p:nvSpPr>
          <p:cNvPr id="10" name="矩形 9"/>
          <p:cNvSpPr/>
          <p:nvPr/>
        </p:nvSpPr>
        <p:spPr>
          <a:xfrm>
            <a:off x="6952827" y="965594"/>
            <a:ext cx="1435766" cy="46166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1200" dirty="0">
                <a:solidFill>
                  <a:srgbClr val="C00000"/>
                </a:solidFill>
              </a:rPr>
              <a:t>光环流器：同一条光纤上双向传输</a:t>
            </a:r>
          </a:p>
        </p:txBody>
      </p:sp>
      <p:sp>
        <p:nvSpPr>
          <p:cNvPr id="11" name="矩形 10"/>
          <p:cNvSpPr/>
          <p:nvPr/>
        </p:nvSpPr>
        <p:spPr>
          <a:xfrm>
            <a:off x="6168390" y="5074689"/>
            <a:ext cx="1721273" cy="830997"/>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r>
              <a:rPr lang="zh-CN" altLang="en-US" sz="1600" dirty="0">
                <a:solidFill>
                  <a:schemeClr val="bg1"/>
                </a:solidFill>
              </a:rPr>
              <a:t>更高的传输效率</a:t>
            </a:r>
            <a:endParaRPr lang="en-US" altLang="zh-CN" sz="1600" dirty="0">
              <a:solidFill>
                <a:schemeClr val="bg1"/>
              </a:solidFill>
            </a:endParaRPr>
          </a:p>
          <a:p>
            <a:pPr algn="ctr"/>
            <a:r>
              <a:rPr lang="zh-CN" altLang="en-US" sz="1600" dirty="0">
                <a:solidFill>
                  <a:schemeClr val="bg1"/>
                </a:solidFill>
              </a:rPr>
              <a:t>更灵活拓扑结构</a:t>
            </a:r>
            <a:endParaRPr lang="en-US" altLang="zh-CN" sz="1600" dirty="0">
              <a:solidFill>
                <a:schemeClr val="bg1"/>
              </a:solidFill>
            </a:endParaRPr>
          </a:p>
          <a:p>
            <a:pPr algn="ctr"/>
            <a:r>
              <a:rPr lang="zh-CN" altLang="en-US" sz="1600" dirty="0">
                <a:solidFill>
                  <a:schemeClr val="bg1"/>
                </a:solidFill>
              </a:rPr>
              <a:t>更低的制冷成本</a:t>
            </a:r>
            <a:endParaRPr lang="en-US" altLang="zh-CN" sz="1600" dirty="0">
              <a:solidFill>
                <a:schemeClr val="bg1"/>
              </a:solidFill>
            </a:endParaRPr>
          </a:p>
        </p:txBody>
      </p:sp>
    </p:spTree>
    <p:extLst>
      <p:ext uri="{BB962C8B-B14F-4D97-AF65-F5344CB8AC3E}">
        <p14:creationId xmlns:p14="http://schemas.microsoft.com/office/powerpoint/2010/main" val="40502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56070"/>
            <a:ext cx="6061049" cy="442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无线数据中心网络</a:t>
            </a:r>
          </a:p>
        </p:txBody>
      </p:sp>
      <p:sp>
        <p:nvSpPr>
          <p:cNvPr id="3" name="内容占位符 2"/>
          <p:cNvSpPr>
            <a:spLocks noGrp="1"/>
          </p:cNvSpPr>
          <p:nvPr>
            <p:ph idx="1"/>
          </p:nvPr>
        </p:nvSpPr>
        <p:spPr>
          <a:xfrm>
            <a:off x="5556250" y="1188138"/>
            <a:ext cx="3165720" cy="5183188"/>
          </a:xfrm>
        </p:spPr>
        <p:txBody>
          <a:bodyPr/>
          <a:lstStyle/>
          <a:p>
            <a:r>
              <a:rPr lang="zh-CN" altLang="en-US" dirty="0"/>
              <a:t>静态链路和有线接口在大量高突发流量和高负载服务器情况下降低数据中心网络性能</a:t>
            </a:r>
            <a:endParaRPr lang="en-US" altLang="zh-CN" dirty="0"/>
          </a:p>
          <a:p>
            <a:r>
              <a:rPr lang="zh-CN" altLang="en-US" dirty="0"/>
              <a:t>无线网络的广播机制克服这个问题</a:t>
            </a:r>
            <a:endParaRPr lang="en-US" altLang="zh-CN" dirty="0"/>
          </a:p>
          <a:p>
            <a:endParaRPr lang="en-US" altLang="zh-CN" dirty="0"/>
          </a:p>
          <a:p>
            <a:r>
              <a:rPr lang="en-US" altLang="zh-CN" dirty="0"/>
              <a:t>Flyways</a:t>
            </a:r>
            <a:r>
              <a:rPr lang="zh-CN" altLang="en-US" dirty="0"/>
              <a:t>：在过热的交换机间添加无线链路；使用贪心算法将最大流量链路分摊到其他可行路径</a:t>
            </a:r>
            <a:endParaRPr lang="en-US" altLang="zh-CN" dirty="0"/>
          </a:p>
          <a:p>
            <a:endParaRPr lang="en-US" altLang="zh-CN" dirty="0"/>
          </a:p>
          <a:p>
            <a:r>
              <a:rPr lang="en-US" altLang="zh-CN" dirty="0"/>
              <a:t>WDCN</a:t>
            </a:r>
            <a:r>
              <a:rPr lang="zh-CN" altLang="en-US" dirty="0"/>
              <a:t>异构的以太网</a:t>
            </a:r>
            <a:r>
              <a:rPr lang="en-US" altLang="zh-CN" dirty="0"/>
              <a:t>/</a:t>
            </a:r>
            <a:r>
              <a:rPr lang="zh-CN" altLang="en-US" dirty="0"/>
              <a:t>无线体系结构</a:t>
            </a:r>
            <a:endParaRPr lang="en-US" altLang="zh-CN" dirty="0"/>
          </a:p>
          <a:p>
            <a:pPr marL="0" indent="0">
              <a:buNone/>
            </a:pP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23</a:t>
            </a:fld>
            <a:endParaRPr lang="zh-CN" altLang="en-US"/>
          </a:p>
        </p:txBody>
      </p:sp>
      <p:sp>
        <p:nvSpPr>
          <p:cNvPr id="7" name="矩形 6"/>
          <p:cNvSpPr/>
          <p:nvPr/>
        </p:nvSpPr>
        <p:spPr>
          <a:xfrm>
            <a:off x="4002674" y="5737743"/>
            <a:ext cx="1902826" cy="58477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zh-CN" altLang="en-US" sz="1600" dirty="0"/>
              <a:t>无需重新布线即可灵活调整拓扑结构</a:t>
            </a:r>
            <a:endParaRPr lang="en-US" altLang="zh-CN" sz="1600" dirty="0"/>
          </a:p>
        </p:txBody>
      </p:sp>
      <p:sp>
        <p:nvSpPr>
          <p:cNvPr id="8" name="矩形 7"/>
          <p:cNvSpPr/>
          <p:nvPr/>
        </p:nvSpPr>
        <p:spPr>
          <a:xfrm>
            <a:off x="6819143" y="5737743"/>
            <a:ext cx="1835907" cy="58477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600" dirty="0"/>
              <a:t>提供足够带宽的前提下传输距离有限</a:t>
            </a:r>
            <a:endParaRPr lang="en-US" altLang="zh-CN" sz="1600" dirty="0"/>
          </a:p>
        </p:txBody>
      </p:sp>
      <p:sp>
        <p:nvSpPr>
          <p:cNvPr id="9" name="矩形 8"/>
          <p:cNvSpPr/>
          <p:nvPr/>
        </p:nvSpPr>
        <p:spPr>
          <a:xfrm>
            <a:off x="6129368" y="5884166"/>
            <a:ext cx="465907" cy="338554"/>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a:spAutoFit/>
          </a:bodyPr>
          <a:lstStyle/>
          <a:p>
            <a:r>
              <a:rPr lang="en-US" altLang="zh-CN" sz="1600" dirty="0"/>
              <a:t>VS.</a:t>
            </a:r>
          </a:p>
        </p:txBody>
      </p:sp>
    </p:spTree>
    <p:extLst>
      <p:ext uri="{BB962C8B-B14F-4D97-AF65-F5344CB8AC3E}">
        <p14:creationId xmlns:p14="http://schemas.microsoft.com/office/powerpoint/2010/main" val="4239716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solidFill>
                  <a:srgbClr val="FF0000"/>
                </a:solidFill>
              </a:rPr>
              <a:t>软件定义网络</a:t>
            </a:r>
          </a:p>
        </p:txBody>
      </p:sp>
      <p:sp>
        <p:nvSpPr>
          <p:cNvPr id="3" name="内容占位符 2"/>
          <p:cNvSpPr>
            <a:spLocks noGrp="1"/>
          </p:cNvSpPr>
          <p:nvPr>
            <p:ph idx="1"/>
          </p:nvPr>
        </p:nvSpPr>
        <p:spPr/>
        <p:txBody>
          <a:bodyPr/>
          <a:lstStyle/>
          <a:p>
            <a:r>
              <a:rPr lang="en-US" altLang="zh-CN" dirty="0"/>
              <a:t>Software Defined Networking, SDN</a:t>
            </a:r>
          </a:p>
          <a:p>
            <a:r>
              <a:rPr lang="zh-CN" altLang="en-US" dirty="0"/>
              <a:t>将网络的控制平面和数据转发平面分离</a:t>
            </a:r>
            <a:endParaRPr lang="en-US" altLang="zh-CN" dirty="0"/>
          </a:p>
          <a:p>
            <a:pPr lvl="1"/>
            <a:r>
              <a:rPr lang="zh-CN" altLang="en-US" dirty="0"/>
              <a:t>基础设施层：底层转发设备，根据控制器设定的规则进行数据分组的转发</a:t>
            </a:r>
            <a:endParaRPr lang="en-US" altLang="zh-CN" dirty="0"/>
          </a:p>
          <a:p>
            <a:pPr lvl="1"/>
            <a:r>
              <a:rPr lang="zh-CN" altLang="en-US" dirty="0"/>
              <a:t>控制器层：即</a:t>
            </a:r>
            <a:r>
              <a:rPr lang="en-US" altLang="zh-CN" dirty="0"/>
              <a:t>SDN</a:t>
            </a:r>
            <a:r>
              <a:rPr lang="zh-CN" altLang="en-US" dirty="0"/>
              <a:t>控制软件，维护网络状态，向底层提供控制和数据平面接口用于获取底层基础设施信息，向应用层提供可扩展的接口。</a:t>
            </a:r>
            <a:endParaRPr lang="en-US" altLang="zh-CN" dirty="0"/>
          </a:p>
          <a:p>
            <a:pPr lvl="1"/>
            <a:r>
              <a:rPr lang="zh-CN" altLang="en-US" dirty="0"/>
              <a:t>应用程序层</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24</a:t>
            </a:fld>
            <a:endParaRPr lang="zh-CN" altLang="en-US"/>
          </a:p>
        </p:txBody>
      </p:sp>
      <p:grpSp>
        <p:nvGrpSpPr>
          <p:cNvPr id="37" name="组合 36"/>
          <p:cNvGrpSpPr/>
          <p:nvPr/>
        </p:nvGrpSpPr>
        <p:grpSpPr>
          <a:xfrm>
            <a:off x="1148836" y="3479801"/>
            <a:ext cx="4461139" cy="2904912"/>
            <a:chOff x="1799961" y="2058637"/>
            <a:chExt cx="6922008" cy="4326076"/>
          </a:xfrm>
        </p:grpSpPr>
        <p:sp>
          <p:nvSpPr>
            <p:cNvPr id="6" name="矩形 5"/>
            <p:cNvSpPr/>
            <p:nvPr/>
          </p:nvSpPr>
          <p:spPr>
            <a:xfrm>
              <a:off x="1799961" y="2058637"/>
              <a:ext cx="6922008" cy="123967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矩形 6"/>
            <p:cNvSpPr/>
            <p:nvPr/>
          </p:nvSpPr>
          <p:spPr>
            <a:xfrm>
              <a:off x="1799961" y="3601839"/>
              <a:ext cx="6922008" cy="123967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7"/>
            <p:cNvSpPr/>
            <p:nvPr/>
          </p:nvSpPr>
          <p:spPr>
            <a:xfrm>
              <a:off x="1799961" y="5145041"/>
              <a:ext cx="6922008" cy="123967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 name="文本框 8"/>
            <p:cNvSpPr txBox="1"/>
            <p:nvPr/>
          </p:nvSpPr>
          <p:spPr>
            <a:xfrm>
              <a:off x="1799961" y="2069743"/>
              <a:ext cx="763785" cy="358992"/>
            </a:xfrm>
            <a:prstGeom prst="rect">
              <a:avLst/>
            </a:prstGeom>
            <a:noFill/>
          </p:spPr>
          <p:txBody>
            <a:bodyPr wrap="none" rtlCol="0">
              <a:spAutoFit/>
            </a:bodyPr>
            <a:lstStyle/>
            <a:p>
              <a:r>
                <a:rPr lang="zh-CN" altLang="en-US" sz="1100">
                  <a:solidFill>
                    <a:schemeClr val="tx1">
                      <a:lumMod val="75000"/>
                      <a:lumOff val="25000"/>
                    </a:schemeClr>
                  </a:solidFill>
                </a:rPr>
                <a:t>应用层</a:t>
              </a:r>
            </a:p>
          </p:txBody>
        </p:sp>
        <p:sp>
          <p:nvSpPr>
            <p:cNvPr id="10" name="文本框 9"/>
            <p:cNvSpPr txBox="1"/>
            <p:nvPr/>
          </p:nvSpPr>
          <p:spPr>
            <a:xfrm>
              <a:off x="1799961" y="3601839"/>
              <a:ext cx="763785" cy="358992"/>
            </a:xfrm>
            <a:prstGeom prst="rect">
              <a:avLst/>
            </a:prstGeom>
            <a:noFill/>
          </p:spPr>
          <p:txBody>
            <a:bodyPr wrap="none" rtlCol="0">
              <a:spAutoFit/>
            </a:bodyPr>
            <a:lstStyle/>
            <a:p>
              <a:r>
                <a:rPr lang="zh-CN" altLang="en-US" sz="1100" dirty="0">
                  <a:solidFill>
                    <a:schemeClr val="tx1">
                      <a:lumMod val="75000"/>
                      <a:lumOff val="25000"/>
                    </a:schemeClr>
                  </a:solidFill>
                </a:rPr>
                <a:t>控制层</a:t>
              </a:r>
            </a:p>
          </p:txBody>
        </p:sp>
        <p:sp>
          <p:nvSpPr>
            <p:cNvPr id="11" name="文本框 10"/>
            <p:cNvSpPr txBox="1"/>
            <p:nvPr/>
          </p:nvSpPr>
          <p:spPr>
            <a:xfrm>
              <a:off x="1799961" y="5145041"/>
              <a:ext cx="1118283" cy="358992"/>
            </a:xfrm>
            <a:prstGeom prst="rect">
              <a:avLst/>
            </a:prstGeom>
            <a:noFill/>
          </p:spPr>
          <p:txBody>
            <a:bodyPr wrap="none" rtlCol="0">
              <a:spAutoFit/>
            </a:bodyPr>
            <a:lstStyle/>
            <a:p>
              <a:r>
                <a:rPr lang="zh-CN" altLang="en-US" sz="1100">
                  <a:solidFill>
                    <a:schemeClr val="tx1">
                      <a:lumMod val="75000"/>
                      <a:lumOff val="25000"/>
                    </a:schemeClr>
                  </a:solidFill>
                </a:rPr>
                <a:t>基础设施层</a:t>
              </a:r>
            </a:p>
          </p:txBody>
        </p:sp>
        <p:sp>
          <p:nvSpPr>
            <p:cNvPr id="12" name="矩形 11"/>
            <p:cNvSpPr/>
            <p:nvPr/>
          </p:nvSpPr>
          <p:spPr>
            <a:xfrm>
              <a:off x="4537667" y="2283997"/>
              <a:ext cx="3228199" cy="412661"/>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矩形 12"/>
            <p:cNvSpPr/>
            <p:nvPr/>
          </p:nvSpPr>
          <p:spPr>
            <a:xfrm>
              <a:off x="4336499" y="2442167"/>
              <a:ext cx="3228199" cy="412661"/>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矩形 13"/>
            <p:cNvSpPr/>
            <p:nvPr/>
          </p:nvSpPr>
          <p:spPr>
            <a:xfrm>
              <a:off x="4117504" y="2599493"/>
              <a:ext cx="3228199"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应用程序</a:t>
              </a:r>
            </a:p>
          </p:txBody>
        </p:sp>
        <p:sp>
          <p:nvSpPr>
            <p:cNvPr id="15" name="矩形 14"/>
            <p:cNvSpPr/>
            <p:nvPr/>
          </p:nvSpPr>
          <p:spPr>
            <a:xfrm>
              <a:off x="3284858" y="3718415"/>
              <a:ext cx="5294918" cy="1011988"/>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 name="文本框 15"/>
            <p:cNvSpPr txBox="1"/>
            <p:nvPr/>
          </p:nvSpPr>
          <p:spPr>
            <a:xfrm>
              <a:off x="3303146" y="3760010"/>
              <a:ext cx="586534" cy="823570"/>
            </a:xfrm>
            <a:prstGeom prst="rect">
              <a:avLst/>
            </a:prstGeom>
            <a:noFill/>
          </p:spPr>
          <p:txBody>
            <a:bodyPr wrap="none" rtlCol="0">
              <a:spAutoFit/>
            </a:bodyPr>
            <a:lstStyle/>
            <a:p>
              <a:r>
                <a:rPr lang="en-US" altLang="zh-CN" sz="1100">
                  <a:solidFill>
                    <a:schemeClr val="tx1">
                      <a:lumMod val="75000"/>
                      <a:lumOff val="25000"/>
                    </a:schemeClr>
                  </a:solidFill>
                </a:rPr>
                <a:t>SDN</a:t>
              </a:r>
            </a:p>
            <a:p>
              <a:r>
                <a:rPr lang="zh-CN" altLang="en-US" sz="1100">
                  <a:solidFill>
                    <a:schemeClr val="tx1">
                      <a:lumMod val="75000"/>
                      <a:lumOff val="25000"/>
                    </a:schemeClr>
                  </a:solidFill>
                </a:rPr>
                <a:t>控制</a:t>
              </a:r>
              <a:endParaRPr lang="en-US" altLang="zh-CN" sz="1100">
                <a:solidFill>
                  <a:schemeClr val="tx1">
                    <a:lumMod val="75000"/>
                    <a:lumOff val="25000"/>
                  </a:schemeClr>
                </a:solidFill>
              </a:endParaRPr>
            </a:p>
            <a:p>
              <a:r>
                <a:rPr lang="zh-CN" altLang="en-US" sz="1100">
                  <a:solidFill>
                    <a:schemeClr val="tx1">
                      <a:lumMod val="75000"/>
                      <a:lumOff val="25000"/>
                    </a:schemeClr>
                  </a:solidFill>
                </a:rPr>
                <a:t>软件</a:t>
              </a:r>
            </a:p>
          </p:txBody>
        </p:sp>
        <p:sp>
          <p:nvSpPr>
            <p:cNvPr id="17" name="矩形 16"/>
            <p:cNvSpPr/>
            <p:nvPr/>
          </p:nvSpPr>
          <p:spPr>
            <a:xfrm>
              <a:off x="5086307" y="3839165"/>
              <a:ext cx="3228199" cy="412661"/>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8" name="矩形 17"/>
            <p:cNvSpPr/>
            <p:nvPr/>
          </p:nvSpPr>
          <p:spPr>
            <a:xfrm>
              <a:off x="4885139" y="3997335"/>
              <a:ext cx="3228199" cy="412661"/>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矩形 18"/>
            <p:cNvSpPr/>
            <p:nvPr/>
          </p:nvSpPr>
          <p:spPr>
            <a:xfrm>
              <a:off x="4666144" y="4154661"/>
              <a:ext cx="3228199"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网络程序</a:t>
              </a:r>
            </a:p>
          </p:txBody>
        </p:sp>
        <p:cxnSp>
          <p:nvCxnSpPr>
            <p:cNvPr id="20" name="直接箭头连接符 19"/>
            <p:cNvCxnSpPr/>
            <p:nvPr/>
          </p:nvCxnSpPr>
          <p:spPr>
            <a:xfrm>
              <a:off x="4885139" y="3012154"/>
              <a:ext cx="0" cy="70626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863547" y="3012154"/>
              <a:ext cx="0" cy="70626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832811" y="3012154"/>
              <a:ext cx="0" cy="70626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16117" y="3270419"/>
              <a:ext cx="676101" cy="389597"/>
            </a:xfrm>
            <a:prstGeom prst="rect">
              <a:avLst/>
            </a:prstGeom>
            <a:noFill/>
          </p:spPr>
          <p:txBody>
            <a:bodyPr wrap="square" rtlCol="0">
              <a:spAutoFit/>
            </a:bodyPr>
            <a:lstStyle/>
            <a:p>
              <a:r>
                <a:rPr lang="en-US" altLang="zh-CN" sz="1100" dirty="0">
                  <a:solidFill>
                    <a:schemeClr val="tx1">
                      <a:lumMod val="75000"/>
                      <a:lumOff val="25000"/>
                    </a:schemeClr>
                  </a:solidFill>
                </a:rPr>
                <a:t>API</a:t>
              </a:r>
              <a:endParaRPr lang="zh-CN" altLang="en-US" sz="1100" dirty="0">
                <a:solidFill>
                  <a:schemeClr val="tx1">
                    <a:lumMod val="75000"/>
                    <a:lumOff val="25000"/>
                  </a:schemeClr>
                </a:solidFill>
              </a:endParaRPr>
            </a:p>
          </p:txBody>
        </p:sp>
        <p:sp>
          <p:nvSpPr>
            <p:cNvPr id="24" name="文本框 23"/>
            <p:cNvSpPr txBox="1"/>
            <p:nvPr/>
          </p:nvSpPr>
          <p:spPr>
            <a:xfrm>
              <a:off x="5807396" y="3270419"/>
              <a:ext cx="678025" cy="389597"/>
            </a:xfrm>
            <a:prstGeom prst="rect">
              <a:avLst/>
            </a:prstGeom>
            <a:noFill/>
          </p:spPr>
          <p:txBody>
            <a:bodyPr wrap="square" rtlCol="0">
              <a:spAutoFit/>
            </a:bodyPr>
            <a:lstStyle/>
            <a:p>
              <a:r>
                <a:rPr lang="en-US" altLang="zh-CN" sz="1100" dirty="0">
                  <a:solidFill>
                    <a:schemeClr val="tx1">
                      <a:lumMod val="75000"/>
                      <a:lumOff val="25000"/>
                    </a:schemeClr>
                  </a:solidFill>
                </a:rPr>
                <a:t>API</a:t>
              </a:r>
              <a:endParaRPr lang="zh-CN" altLang="en-US" sz="1100" dirty="0">
                <a:solidFill>
                  <a:schemeClr val="tx1">
                    <a:lumMod val="75000"/>
                    <a:lumOff val="25000"/>
                  </a:schemeClr>
                </a:solidFill>
              </a:endParaRPr>
            </a:p>
          </p:txBody>
        </p:sp>
        <p:sp>
          <p:nvSpPr>
            <p:cNvPr id="25" name="文本框 24"/>
            <p:cNvSpPr txBox="1"/>
            <p:nvPr/>
          </p:nvSpPr>
          <p:spPr>
            <a:xfrm>
              <a:off x="6775352" y="3270419"/>
              <a:ext cx="688476" cy="389597"/>
            </a:xfrm>
            <a:prstGeom prst="rect">
              <a:avLst/>
            </a:prstGeom>
            <a:noFill/>
          </p:spPr>
          <p:txBody>
            <a:bodyPr wrap="square" rtlCol="0">
              <a:spAutoFit/>
            </a:bodyPr>
            <a:lstStyle/>
            <a:p>
              <a:r>
                <a:rPr lang="en-US" altLang="zh-CN" sz="1100" dirty="0">
                  <a:solidFill>
                    <a:schemeClr val="tx1">
                      <a:lumMod val="75000"/>
                      <a:lumOff val="25000"/>
                    </a:schemeClr>
                  </a:solidFill>
                </a:rPr>
                <a:t>API</a:t>
              </a:r>
              <a:endParaRPr lang="zh-CN" altLang="en-US" sz="1100" dirty="0">
                <a:solidFill>
                  <a:schemeClr val="tx1">
                    <a:lumMod val="75000"/>
                    <a:lumOff val="25000"/>
                  </a:schemeClr>
                </a:solidFill>
              </a:endParaRPr>
            </a:p>
          </p:txBody>
        </p:sp>
        <p:cxnSp>
          <p:nvCxnSpPr>
            <p:cNvPr id="26" name="直接箭头连接符 25"/>
            <p:cNvCxnSpPr/>
            <p:nvPr/>
          </p:nvCxnSpPr>
          <p:spPr>
            <a:xfrm>
              <a:off x="6007939" y="4567322"/>
              <a:ext cx="0" cy="78240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374344" y="5390548"/>
              <a:ext cx="1268036"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网络设备</a:t>
              </a:r>
            </a:p>
          </p:txBody>
        </p:sp>
        <p:sp>
          <p:nvSpPr>
            <p:cNvPr id="28" name="矩形 27"/>
            <p:cNvSpPr/>
            <p:nvPr/>
          </p:nvSpPr>
          <p:spPr>
            <a:xfrm>
              <a:off x="3840730" y="5390548"/>
              <a:ext cx="1268036"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网络设备</a:t>
              </a:r>
            </a:p>
          </p:txBody>
        </p:sp>
        <p:sp>
          <p:nvSpPr>
            <p:cNvPr id="29" name="矩形 28"/>
            <p:cNvSpPr/>
            <p:nvPr/>
          </p:nvSpPr>
          <p:spPr>
            <a:xfrm>
              <a:off x="6907958" y="5390548"/>
              <a:ext cx="1268036"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网络设备</a:t>
              </a:r>
            </a:p>
          </p:txBody>
        </p:sp>
        <p:sp>
          <p:nvSpPr>
            <p:cNvPr id="30" name="矩形 29"/>
            <p:cNvSpPr/>
            <p:nvPr/>
          </p:nvSpPr>
          <p:spPr>
            <a:xfrm>
              <a:off x="4474748" y="5855626"/>
              <a:ext cx="1268036"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网络设备</a:t>
              </a:r>
            </a:p>
          </p:txBody>
        </p:sp>
        <p:sp>
          <p:nvSpPr>
            <p:cNvPr id="31" name="矩形 30"/>
            <p:cNvSpPr/>
            <p:nvPr/>
          </p:nvSpPr>
          <p:spPr>
            <a:xfrm>
              <a:off x="6008362" y="5855626"/>
              <a:ext cx="1268036" cy="41266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a:t>网络设备</a:t>
              </a:r>
            </a:p>
          </p:txBody>
        </p:sp>
        <p:sp>
          <p:nvSpPr>
            <p:cNvPr id="32" name="文本框 31"/>
            <p:cNvSpPr txBox="1"/>
            <p:nvPr/>
          </p:nvSpPr>
          <p:spPr>
            <a:xfrm>
              <a:off x="3806064" y="4814600"/>
              <a:ext cx="2280444" cy="358992"/>
            </a:xfrm>
            <a:prstGeom prst="rect">
              <a:avLst/>
            </a:prstGeom>
            <a:noFill/>
          </p:spPr>
          <p:txBody>
            <a:bodyPr wrap="square" rtlCol="0">
              <a:spAutoFit/>
            </a:bodyPr>
            <a:lstStyle/>
            <a:p>
              <a:r>
                <a:rPr lang="zh-CN" altLang="en-US" sz="1100">
                  <a:solidFill>
                    <a:schemeClr val="tx1">
                      <a:lumMod val="75000"/>
                      <a:lumOff val="25000"/>
                    </a:schemeClr>
                  </a:solidFill>
                </a:rPr>
                <a:t>控制和数据平面接口</a:t>
              </a:r>
            </a:p>
          </p:txBody>
        </p:sp>
        <p:sp>
          <p:nvSpPr>
            <p:cNvPr id="33" name="文本框 32"/>
            <p:cNvSpPr txBox="1"/>
            <p:nvPr/>
          </p:nvSpPr>
          <p:spPr>
            <a:xfrm>
              <a:off x="6018818" y="4814600"/>
              <a:ext cx="2280444" cy="358992"/>
            </a:xfrm>
            <a:prstGeom prst="rect">
              <a:avLst/>
            </a:prstGeom>
            <a:noFill/>
          </p:spPr>
          <p:txBody>
            <a:bodyPr wrap="square" rtlCol="0">
              <a:spAutoFit/>
            </a:bodyPr>
            <a:lstStyle/>
            <a:p>
              <a:r>
                <a:rPr lang="zh-CN" altLang="en-US" sz="1100">
                  <a:solidFill>
                    <a:schemeClr val="tx1">
                      <a:lumMod val="75000"/>
                      <a:lumOff val="25000"/>
                    </a:schemeClr>
                  </a:solidFill>
                </a:rPr>
                <a:t>（如</a:t>
              </a:r>
              <a:r>
                <a:rPr lang="en-US" altLang="zh-CN" sz="1100">
                  <a:solidFill>
                    <a:schemeClr val="tx1">
                      <a:lumMod val="75000"/>
                      <a:lumOff val="25000"/>
                    </a:schemeClr>
                  </a:solidFill>
                </a:rPr>
                <a:t>OpenFlow</a:t>
              </a:r>
              <a:r>
                <a:rPr lang="zh-CN" altLang="en-US" sz="1100">
                  <a:solidFill>
                    <a:schemeClr val="tx1">
                      <a:lumMod val="75000"/>
                      <a:lumOff val="25000"/>
                    </a:schemeClr>
                  </a:solidFill>
                </a:rPr>
                <a:t>）</a:t>
              </a:r>
            </a:p>
          </p:txBody>
        </p:sp>
      </p:grpSp>
      <p:sp>
        <p:nvSpPr>
          <p:cNvPr id="38" name="矩形 37"/>
          <p:cNvSpPr/>
          <p:nvPr/>
        </p:nvSpPr>
        <p:spPr>
          <a:xfrm>
            <a:off x="5993300" y="3780489"/>
            <a:ext cx="2663020" cy="2062103"/>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zh-CN" altLang="en-US" sz="1600" dirty="0">
                <a:solidFill>
                  <a:schemeClr val="bg1"/>
                </a:solidFill>
              </a:rPr>
              <a:t>通过软件更新实现网络升级</a:t>
            </a:r>
            <a:endParaRPr lang="en-US" altLang="zh-CN" sz="1600" dirty="0">
              <a:solidFill>
                <a:schemeClr val="bg1"/>
              </a:solidFill>
            </a:endParaRPr>
          </a:p>
          <a:p>
            <a:r>
              <a:rPr lang="zh-CN" altLang="en-US" sz="1600" dirty="0">
                <a:solidFill>
                  <a:schemeClr val="bg1"/>
                </a:solidFill>
              </a:rPr>
              <a:t>无需针对硬件进行配置</a:t>
            </a:r>
            <a:endParaRPr lang="en-US" altLang="zh-CN" sz="1600" dirty="0">
              <a:solidFill>
                <a:schemeClr val="bg1"/>
              </a:solidFill>
            </a:endParaRPr>
          </a:p>
          <a:p>
            <a:r>
              <a:rPr lang="zh-CN" altLang="en-US" sz="1600" dirty="0">
                <a:solidFill>
                  <a:schemeClr val="bg1"/>
                </a:solidFill>
              </a:rPr>
              <a:t>数据转发与网络控制解耦</a:t>
            </a:r>
            <a:endParaRPr lang="en-US" altLang="zh-CN" sz="1600" dirty="0">
              <a:solidFill>
                <a:schemeClr val="bg1"/>
              </a:solidFill>
            </a:endParaRPr>
          </a:p>
          <a:p>
            <a:r>
              <a:rPr lang="zh-CN" altLang="en-US" sz="1600" dirty="0">
                <a:solidFill>
                  <a:schemeClr val="bg1"/>
                </a:solidFill>
              </a:rPr>
              <a:t>简化底层网络设备功能</a:t>
            </a:r>
            <a:endParaRPr lang="en-US" altLang="zh-CN" sz="1600" dirty="0">
              <a:solidFill>
                <a:schemeClr val="bg1"/>
              </a:solidFill>
            </a:endParaRPr>
          </a:p>
          <a:p>
            <a:r>
              <a:rPr lang="zh-CN" altLang="en-US" sz="1600" dirty="0">
                <a:solidFill>
                  <a:schemeClr val="bg1"/>
                </a:solidFill>
              </a:rPr>
              <a:t>使得网络具备集中协调点</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加快网络部署周期</a:t>
            </a:r>
            <a:endParaRPr lang="en-US" altLang="zh-CN" sz="1600" dirty="0">
              <a:solidFill>
                <a:schemeClr val="bg1"/>
              </a:solidFill>
            </a:endParaRPr>
          </a:p>
          <a:p>
            <a:r>
              <a:rPr lang="zh-CN" altLang="en-US" sz="1600" dirty="0">
                <a:solidFill>
                  <a:schemeClr val="bg1"/>
                </a:solidFill>
              </a:rPr>
              <a:t>加速网络创新周期</a:t>
            </a:r>
            <a:endParaRPr lang="en-US" altLang="zh-CN" sz="1600" dirty="0">
              <a:solidFill>
                <a:schemeClr val="bg1"/>
              </a:solidFill>
            </a:endParaRPr>
          </a:p>
        </p:txBody>
      </p:sp>
    </p:spTree>
    <p:extLst>
      <p:ext uri="{BB962C8B-B14F-4D97-AF65-F5344CB8AC3E}">
        <p14:creationId xmlns:p14="http://schemas.microsoft.com/office/powerpoint/2010/main" val="158071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软件定义网络</a:t>
            </a:r>
          </a:p>
        </p:txBody>
      </p:sp>
      <p:sp>
        <p:nvSpPr>
          <p:cNvPr id="3" name="内容占位符 2"/>
          <p:cNvSpPr>
            <a:spLocks noGrp="1"/>
          </p:cNvSpPr>
          <p:nvPr>
            <p:ph idx="1"/>
          </p:nvPr>
        </p:nvSpPr>
        <p:spPr/>
        <p:txBody>
          <a:bodyPr/>
          <a:lstStyle/>
          <a:p>
            <a:r>
              <a:rPr lang="en-US" altLang="zh-CN" dirty="0" err="1"/>
              <a:t>Openflow</a:t>
            </a:r>
            <a:r>
              <a:rPr lang="zh-CN" altLang="en-US" dirty="0"/>
              <a:t>，第一个针对</a:t>
            </a:r>
            <a:r>
              <a:rPr lang="en-US" altLang="zh-CN" dirty="0"/>
              <a:t>SDN</a:t>
            </a:r>
            <a:r>
              <a:rPr lang="zh-CN" altLang="en-US" dirty="0"/>
              <a:t>实现的标准接口</a:t>
            </a:r>
            <a:endParaRPr lang="en-US" altLang="zh-CN" dirty="0"/>
          </a:p>
          <a:p>
            <a:r>
              <a:rPr lang="zh-CN" altLang="en-US" dirty="0"/>
              <a:t>以良好的灵活性、规范性被看成</a:t>
            </a:r>
            <a:r>
              <a:rPr lang="en-US" altLang="zh-CN" dirty="0"/>
              <a:t>SDN</a:t>
            </a:r>
            <a:r>
              <a:rPr lang="zh-CN" altLang="en-US" dirty="0"/>
              <a:t>通信协议的标准，类似</a:t>
            </a:r>
            <a:r>
              <a:rPr lang="en-US" altLang="zh-CN" dirty="0"/>
              <a:t>TCP/IP</a:t>
            </a:r>
            <a:r>
              <a:rPr lang="zh-CN" altLang="en-US" dirty="0"/>
              <a:t>作为互联网的标准</a:t>
            </a:r>
            <a:endParaRPr lang="en-US" altLang="zh-CN" dirty="0"/>
          </a:p>
          <a:p>
            <a:r>
              <a:rPr lang="zh-CN" altLang="en-US" dirty="0"/>
              <a:t>起源于斯坦福大学的</a:t>
            </a:r>
            <a:r>
              <a:rPr lang="en-US" altLang="zh-CN" dirty="0"/>
              <a:t>Clean Slate</a:t>
            </a:r>
            <a:r>
              <a:rPr lang="zh-CN" altLang="en-US" dirty="0"/>
              <a:t>计划（致力于研究重新设计互联网的项目）</a:t>
            </a:r>
            <a:endParaRPr lang="en-US" altLang="zh-CN" dirty="0"/>
          </a:p>
          <a:p>
            <a:pPr lvl="1"/>
            <a:r>
              <a:rPr lang="zh-CN" altLang="en-US" dirty="0"/>
              <a:t>斯坦福大学高性能网络研究组</a:t>
            </a:r>
            <a:endParaRPr lang="en-US" altLang="zh-CN" dirty="0"/>
          </a:p>
          <a:p>
            <a:pPr lvl="1"/>
            <a:r>
              <a:rPr lang="en-US" altLang="zh-CN" dirty="0"/>
              <a:t>MIT</a:t>
            </a:r>
            <a:r>
              <a:rPr lang="zh-CN" altLang="en-US" dirty="0"/>
              <a:t>、</a:t>
            </a:r>
            <a:r>
              <a:rPr lang="en-US" altLang="zh-CN" dirty="0"/>
              <a:t>UC</a:t>
            </a:r>
            <a:r>
              <a:rPr lang="zh-CN" altLang="en-US" dirty="0"/>
              <a:t>伯克利分校、</a:t>
            </a:r>
            <a:r>
              <a:rPr lang="en-US" altLang="zh-CN" dirty="0"/>
              <a:t>Cisco</a:t>
            </a:r>
            <a:r>
              <a:rPr lang="zh-CN" altLang="en-US" dirty="0"/>
              <a:t>、</a:t>
            </a:r>
            <a:r>
              <a:rPr lang="en-US" altLang="zh-CN" dirty="0"/>
              <a:t>Juniper</a:t>
            </a:r>
          </a:p>
          <a:p>
            <a:r>
              <a:rPr lang="en-US" altLang="zh-CN" dirty="0" err="1"/>
              <a:t>Openflow</a:t>
            </a:r>
            <a:r>
              <a:rPr lang="zh-CN" altLang="en-US" dirty="0"/>
              <a:t>交换机、控制器</a:t>
            </a:r>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25</a:t>
            </a:fld>
            <a:endParaRPr lang="zh-CN" altLang="en-US"/>
          </a:p>
        </p:txBody>
      </p:sp>
      <p:pic>
        <p:nvPicPr>
          <p:cNvPr id="35" name="Picture 2" descr="t9-10"/>
          <p:cNvPicPr>
            <a:picLocks noChangeAspect="1" noChangeArrowheads="1"/>
          </p:cNvPicPr>
          <p:nvPr/>
        </p:nvPicPr>
        <p:blipFill>
          <a:blip r:embed="rId2" cstate="print">
            <a:extLst>
              <a:ext uri="{28A0092B-C50C-407E-A947-70E740481C1C}">
                <a14:useLocalDpi xmlns:a14="http://schemas.microsoft.com/office/drawing/2010/main" val="0"/>
              </a:ext>
            </a:extLst>
          </a:blip>
          <a:srcRect t="3575" b="3923"/>
          <a:stretch>
            <a:fillRect/>
          </a:stretch>
        </p:blipFill>
        <p:spPr bwMode="auto">
          <a:xfrm>
            <a:off x="1627356" y="3497982"/>
            <a:ext cx="5887709" cy="274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388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云数据中心网络部署</a:t>
            </a:r>
            <a:r>
              <a:rPr lang="en-US" altLang="zh-CN" dirty="0"/>
              <a:t>——</a:t>
            </a:r>
            <a:r>
              <a:rPr lang="zh-CN" altLang="en-US" dirty="0"/>
              <a:t>软件定义网络</a:t>
            </a:r>
          </a:p>
        </p:txBody>
      </p:sp>
      <p:sp>
        <p:nvSpPr>
          <p:cNvPr id="3" name="内容占位符 2"/>
          <p:cNvSpPr>
            <a:spLocks noGrp="1"/>
          </p:cNvSpPr>
          <p:nvPr>
            <p:ph idx="1"/>
          </p:nvPr>
        </p:nvSpPr>
        <p:spPr/>
        <p:txBody>
          <a:bodyPr/>
          <a:lstStyle/>
          <a:p>
            <a:r>
              <a:rPr lang="en-US" altLang="zh-CN" dirty="0"/>
              <a:t>Google</a:t>
            </a:r>
            <a:r>
              <a:rPr lang="zh-CN" altLang="en-US" dirty="0"/>
              <a:t>基于</a:t>
            </a:r>
            <a:r>
              <a:rPr lang="en-US" altLang="zh-CN" dirty="0" err="1"/>
              <a:t>Openflow</a:t>
            </a:r>
            <a:r>
              <a:rPr lang="zh-CN" altLang="en-US" dirty="0"/>
              <a:t>的数据中心网络方案</a:t>
            </a:r>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26</a:t>
            </a:fld>
            <a:endParaRPr lang="zh-CN" altLang="en-US"/>
          </a:p>
        </p:txBody>
      </p:sp>
      <p:pic>
        <p:nvPicPr>
          <p:cNvPr id="6" name="Picture 2" descr="t9-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290" y="1715306"/>
            <a:ext cx="5872886" cy="4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3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27</a:t>
            </a:fld>
            <a:endParaRPr lang="zh-CN" altLang="en-US"/>
          </a:p>
        </p:txBody>
      </p:sp>
    </p:spTree>
    <p:extLst>
      <p:ext uri="{BB962C8B-B14F-4D97-AF65-F5344CB8AC3E}">
        <p14:creationId xmlns:p14="http://schemas.microsoft.com/office/powerpoint/2010/main" val="424046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8" end="8"/>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绿色节能技术</a:t>
            </a:r>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28</a:t>
            </a:fld>
            <a:endParaRPr lang="zh-CN" altLang="en-US"/>
          </a:p>
        </p:txBody>
      </p:sp>
      <p:pic>
        <p:nvPicPr>
          <p:cNvPr id="10" name="图片 9"/>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88620" y="2979022"/>
            <a:ext cx="3285783" cy="2072606"/>
          </a:xfrm>
          <a:prstGeom prst="rect">
            <a:avLst/>
          </a:prstGeom>
        </p:spPr>
      </p:pic>
      <p:pic>
        <p:nvPicPr>
          <p:cNvPr id="11" name="图片 10"/>
          <p:cNvPicPr>
            <a:picLocks noChangeAspect="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t="22375" b="14625"/>
          <a:stretch/>
        </p:blipFill>
        <p:spPr>
          <a:xfrm>
            <a:off x="3026247" y="3970648"/>
            <a:ext cx="3235323" cy="2018672"/>
          </a:xfrm>
          <a:prstGeom prst="rect">
            <a:avLst/>
          </a:prstGeom>
        </p:spPr>
      </p:pic>
      <p:pic>
        <p:nvPicPr>
          <p:cNvPr id="12" name="图片 11"/>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58283" y="4681640"/>
            <a:ext cx="3118578" cy="1967136"/>
          </a:xfrm>
          <a:prstGeom prst="rect">
            <a:avLst/>
          </a:prstGeom>
        </p:spPr>
      </p:pic>
      <p:grpSp>
        <p:nvGrpSpPr>
          <p:cNvPr id="13" name="组合 12"/>
          <p:cNvGrpSpPr/>
          <p:nvPr/>
        </p:nvGrpSpPr>
        <p:grpSpPr>
          <a:xfrm>
            <a:off x="0" y="919370"/>
            <a:ext cx="9144000" cy="1765156"/>
            <a:chOff x="0" y="2367170"/>
            <a:chExt cx="9144000" cy="1765156"/>
          </a:xfrm>
        </p:grpSpPr>
        <p:sp>
          <p:nvSpPr>
            <p:cNvPr id="14" name="矩形 13"/>
            <p:cNvSpPr/>
            <p:nvPr/>
          </p:nvSpPr>
          <p:spPr>
            <a:xfrm>
              <a:off x="0" y="2494026"/>
              <a:ext cx="9144000" cy="16383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a:off x="209550" y="3054242"/>
              <a:ext cx="8363723" cy="874407"/>
            </a:xfrm>
            <a:prstGeom prst="rect">
              <a:avLst/>
            </a:prstGeom>
          </p:spPr>
          <p:txBody>
            <a:bodyPr wrap="square">
              <a:spAutoFit/>
            </a:bodyPr>
            <a:lstStyle/>
            <a:p>
              <a:pPr>
                <a:lnSpc>
                  <a:spcPct val="150000"/>
                </a:lnSpc>
              </a:pPr>
              <a:r>
                <a:rPr lang="zh-CN" altLang="en-US" dirty="0">
                  <a:solidFill>
                    <a:prstClr val="white"/>
                  </a:solidFill>
                </a:rPr>
                <a:t>解决云计算数据中心的高能耗问题已经成为一个环境问题，构建绿色节能的云计算数据中心也成为一个重要的研究热点。</a:t>
              </a:r>
            </a:p>
          </p:txBody>
        </p:sp>
        <p:sp>
          <p:nvSpPr>
            <p:cNvPr id="16" name="矩形 15"/>
            <p:cNvSpPr/>
            <p:nvPr/>
          </p:nvSpPr>
          <p:spPr>
            <a:xfrm>
              <a:off x="196850" y="2367170"/>
              <a:ext cx="7099300" cy="662554"/>
            </a:xfrm>
            <a:prstGeom prst="rect">
              <a:avLst/>
            </a:prstGeom>
          </p:spPr>
          <p:txBody>
            <a:bodyPr wrap="square">
              <a:spAutoFit/>
            </a:bodyPr>
            <a:lstStyle/>
            <a:p>
              <a:pPr>
                <a:lnSpc>
                  <a:spcPct val="150000"/>
                </a:lnSpc>
              </a:pPr>
              <a:r>
                <a:rPr lang="zh-CN" altLang="en-US" sz="2800" b="1" dirty="0">
                  <a:solidFill>
                    <a:srgbClr val="FFC000"/>
                  </a:solidFill>
                </a:rPr>
                <a:t>云计算数据中心的耗能越来越大</a:t>
              </a:r>
            </a:p>
          </p:txBody>
        </p:sp>
      </p:grpSp>
      <p:sp>
        <p:nvSpPr>
          <p:cNvPr id="18" name="矩形 17"/>
          <p:cNvSpPr/>
          <p:nvPr/>
        </p:nvSpPr>
        <p:spPr>
          <a:xfrm>
            <a:off x="3821808" y="2868046"/>
            <a:ext cx="5034867" cy="461665"/>
          </a:xfrm>
          <a:prstGeom prst="rect">
            <a:avLst/>
          </a:prstGeom>
        </p:spPr>
        <p:txBody>
          <a:bodyPr wrap="square">
            <a:spAutoFit/>
          </a:bodyPr>
          <a:lstStyle/>
          <a:p>
            <a:pPr>
              <a:lnSpc>
                <a:spcPct val="150000"/>
              </a:lnSpc>
            </a:pPr>
            <a:r>
              <a:rPr lang="en-US" altLang="zh-CN" sz="1600" dirty="0"/>
              <a:t>2012</a:t>
            </a:r>
            <a:r>
              <a:rPr lang="zh-CN" altLang="en-US" sz="1600" dirty="0"/>
              <a:t>年全球数据中心消耗</a:t>
            </a:r>
            <a:r>
              <a:rPr lang="en-US" altLang="zh-CN" sz="1600" dirty="0"/>
              <a:t>7203</a:t>
            </a:r>
            <a:r>
              <a:rPr lang="zh-CN" altLang="en-US" sz="1600" dirty="0"/>
              <a:t>亿千瓦时</a:t>
            </a:r>
            <a:r>
              <a:rPr lang="en-US" altLang="zh-CN" sz="1600" dirty="0"/>
              <a:t>=</a:t>
            </a:r>
            <a:r>
              <a:rPr lang="zh-CN" altLang="en-US" sz="1600" dirty="0"/>
              <a:t>全球发电量</a:t>
            </a:r>
            <a:r>
              <a:rPr lang="en-US" altLang="zh-CN" sz="1600" dirty="0"/>
              <a:t>2%</a:t>
            </a:r>
            <a:endParaRPr lang="zh-CN" altLang="en-US" sz="1600" dirty="0"/>
          </a:p>
        </p:txBody>
      </p:sp>
      <p:sp>
        <p:nvSpPr>
          <p:cNvPr id="19" name="矩形 18"/>
          <p:cNvSpPr/>
          <p:nvPr/>
        </p:nvSpPr>
        <p:spPr>
          <a:xfrm>
            <a:off x="3821807" y="3113215"/>
            <a:ext cx="5034867" cy="423449"/>
          </a:xfrm>
          <a:prstGeom prst="rect">
            <a:avLst/>
          </a:prstGeom>
        </p:spPr>
        <p:txBody>
          <a:bodyPr wrap="square">
            <a:spAutoFit/>
          </a:bodyPr>
          <a:lstStyle/>
          <a:p>
            <a:pPr>
              <a:lnSpc>
                <a:spcPct val="150000"/>
              </a:lnSpc>
            </a:pPr>
            <a:r>
              <a:rPr lang="zh-CN" altLang="en-US" sz="1600" dirty="0"/>
              <a:t>折合标准煤消耗约</a:t>
            </a:r>
            <a:r>
              <a:rPr lang="en-US" altLang="zh-CN" sz="1600" dirty="0"/>
              <a:t>2.6</a:t>
            </a:r>
            <a:r>
              <a:rPr lang="zh-CN" altLang="en-US" sz="1600" dirty="0"/>
              <a:t>亿吨</a:t>
            </a:r>
          </a:p>
        </p:txBody>
      </p:sp>
      <p:sp>
        <p:nvSpPr>
          <p:cNvPr id="20" name="矩形 19"/>
          <p:cNvSpPr/>
          <p:nvPr/>
        </p:nvSpPr>
        <p:spPr>
          <a:xfrm>
            <a:off x="3821806" y="3395518"/>
            <a:ext cx="5034867" cy="423449"/>
          </a:xfrm>
          <a:prstGeom prst="rect">
            <a:avLst/>
          </a:prstGeom>
        </p:spPr>
        <p:txBody>
          <a:bodyPr wrap="square">
            <a:spAutoFit/>
          </a:bodyPr>
          <a:lstStyle/>
          <a:p>
            <a:pPr>
              <a:lnSpc>
                <a:spcPct val="150000"/>
              </a:lnSpc>
            </a:pPr>
            <a:r>
              <a:rPr lang="en-US" altLang="zh-CN" sz="1600" dirty="0"/>
              <a:t>Google</a:t>
            </a:r>
            <a:r>
              <a:rPr lang="zh-CN" altLang="en-US" sz="1600" dirty="0"/>
              <a:t>的</a:t>
            </a:r>
            <a:r>
              <a:rPr lang="en-US" altLang="zh-CN" sz="1600" dirty="0"/>
              <a:t>100</a:t>
            </a:r>
            <a:r>
              <a:rPr lang="zh-CN" altLang="en-US" sz="1600" dirty="0"/>
              <a:t>条搜索用电</a:t>
            </a:r>
            <a:r>
              <a:rPr lang="en-US" altLang="zh-CN" sz="1600" dirty="0"/>
              <a:t>=60</a:t>
            </a:r>
            <a:r>
              <a:rPr lang="zh-CN" altLang="en-US" sz="1600" dirty="0"/>
              <a:t>瓦灯泡持续量</a:t>
            </a:r>
            <a:r>
              <a:rPr lang="en-US" altLang="zh-CN" sz="1600" dirty="0"/>
              <a:t>28</a:t>
            </a:r>
            <a:r>
              <a:rPr lang="zh-CN" altLang="en-US" sz="1600" dirty="0"/>
              <a:t>分钟</a:t>
            </a:r>
          </a:p>
        </p:txBody>
      </p:sp>
    </p:spTree>
    <p:extLst>
      <p:ext uri="{BB962C8B-B14F-4D97-AF65-F5344CB8AC3E}">
        <p14:creationId xmlns:p14="http://schemas.microsoft.com/office/powerpoint/2010/main" val="10733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绿色节能技术</a:t>
            </a:r>
          </a:p>
        </p:txBody>
      </p:sp>
      <p:sp>
        <p:nvSpPr>
          <p:cNvPr id="3" name="内容占位符 2"/>
          <p:cNvSpPr>
            <a:spLocks noGrp="1"/>
          </p:cNvSpPr>
          <p:nvPr>
            <p:ph idx="1"/>
          </p:nvPr>
        </p:nvSpPr>
        <p:spPr/>
        <p:txBody>
          <a:bodyPr/>
          <a:lstStyle/>
          <a:p>
            <a:r>
              <a:rPr lang="zh-CN" altLang="en-US" dirty="0">
                <a:solidFill>
                  <a:srgbClr val="FF0000"/>
                </a:solidFill>
              </a:rPr>
              <a:t>配电系统节能</a:t>
            </a:r>
            <a:endParaRPr lang="en-US" altLang="zh-CN" dirty="0">
              <a:solidFill>
                <a:srgbClr val="FF0000"/>
              </a:solidFill>
            </a:endParaRPr>
          </a:p>
          <a:p>
            <a:r>
              <a:rPr lang="zh-CN" altLang="en-US" dirty="0">
                <a:solidFill>
                  <a:srgbClr val="FF0000"/>
                </a:solidFill>
              </a:rPr>
              <a:t>空调系统节能</a:t>
            </a:r>
            <a:endParaRPr lang="en-US" altLang="zh-CN" dirty="0">
              <a:solidFill>
                <a:srgbClr val="FF0000"/>
              </a:solidFill>
            </a:endParaRPr>
          </a:p>
          <a:p>
            <a:r>
              <a:rPr lang="zh-CN" altLang="en-US" dirty="0">
                <a:solidFill>
                  <a:srgbClr val="FF0000"/>
                </a:solidFill>
              </a:rPr>
              <a:t>集装箱数据中心节能技术</a:t>
            </a:r>
            <a:endParaRPr lang="en-US" altLang="zh-CN" dirty="0">
              <a:solidFill>
                <a:srgbClr val="FF0000"/>
              </a:solidFill>
            </a:endParaRPr>
          </a:p>
          <a:p>
            <a:r>
              <a:rPr lang="zh-CN" altLang="en-US" dirty="0">
                <a:solidFill>
                  <a:srgbClr val="FF0000"/>
                </a:solidFill>
              </a:rPr>
              <a:t>管理系统节能策略和算法</a:t>
            </a:r>
            <a:endParaRPr lang="en-US" altLang="zh-CN" dirty="0">
              <a:solidFill>
                <a:srgbClr val="FF0000"/>
              </a:solidFill>
            </a:endParaRPr>
          </a:p>
          <a:p>
            <a:r>
              <a:rPr lang="zh-CN" altLang="en-US" dirty="0">
                <a:solidFill>
                  <a:srgbClr val="FF0000"/>
                </a:solidFill>
              </a:rPr>
              <a:t>新能源应用、地理位置与环境</a:t>
            </a:r>
            <a:endParaRPr lang="en-US" altLang="zh-CN" dirty="0">
              <a:solidFill>
                <a:srgbClr val="FF0000"/>
              </a:solidFill>
            </a:endParaRPr>
          </a:p>
          <a:p>
            <a:endParaRPr lang="en-US" altLang="zh-CN" dirty="0"/>
          </a:p>
          <a:p>
            <a:endParaRPr lang="en-US" altLang="zh-CN" dirty="0"/>
          </a:p>
          <a:p>
            <a:r>
              <a:rPr lang="zh-CN" altLang="en-US" dirty="0"/>
              <a:t>配电系统节能</a:t>
            </a:r>
            <a:endParaRPr lang="en-US" altLang="zh-CN" dirty="0"/>
          </a:p>
          <a:p>
            <a:pPr lvl="1"/>
            <a:r>
              <a:rPr lang="zh-CN" altLang="en-US" dirty="0"/>
              <a:t>传统数据中心使用</a:t>
            </a:r>
            <a:r>
              <a:rPr lang="en-US" altLang="zh-CN" dirty="0"/>
              <a:t>UPS</a:t>
            </a:r>
            <a:r>
              <a:rPr lang="zh-CN" altLang="en-US" dirty="0"/>
              <a:t>系统稳定供电：外部供电系统异常时使用电池系统过度到油机发电</a:t>
            </a:r>
            <a:endParaRPr lang="en-US" altLang="zh-CN" dirty="0"/>
          </a:p>
          <a:p>
            <a:pPr lvl="1"/>
            <a:r>
              <a:rPr lang="zh-CN" altLang="en-US" dirty="0"/>
              <a:t>问题</a:t>
            </a:r>
            <a:endParaRPr lang="en-US" altLang="zh-CN" dirty="0"/>
          </a:p>
          <a:p>
            <a:pPr lvl="2"/>
            <a:r>
              <a:rPr lang="zh-CN" altLang="en-US" dirty="0"/>
              <a:t>整流逆变两个环节获得标准交流电压给服务器，再变压给主板</a:t>
            </a:r>
            <a:r>
              <a:rPr lang="en-US" altLang="zh-CN" dirty="0"/>
              <a:t>——</a:t>
            </a:r>
            <a:r>
              <a:rPr lang="zh-CN" altLang="en-US" dirty="0"/>
              <a:t>转换多、复杂</a:t>
            </a:r>
            <a:endParaRPr lang="en-US" altLang="zh-CN" dirty="0"/>
          </a:p>
          <a:p>
            <a:pPr lvl="2"/>
            <a:r>
              <a:rPr lang="zh-CN" altLang="en-US" dirty="0"/>
              <a:t>为避免</a:t>
            </a:r>
            <a:r>
              <a:rPr lang="en-US" altLang="zh-CN" dirty="0"/>
              <a:t>UPS</a:t>
            </a:r>
            <a:r>
              <a:rPr lang="zh-CN" altLang="en-US" dirty="0"/>
              <a:t>单点故障，采用多台</a:t>
            </a:r>
            <a:r>
              <a:rPr lang="en-US" altLang="zh-CN" dirty="0"/>
              <a:t>UPS</a:t>
            </a:r>
            <a:r>
              <a:rPr lang="zh-CN" altLang="en-US" dirty="0"/>
              <a:t>并机</a:t>
            </a:r>
            <a:r>
              <a:rPr lang="en-US" altLang="zh-CN" dirty="0"/>
              <a:t>——</a:t>
            </a:r>
            <a:r>
              <a:rPr lang="zh-CN" altLang="en-US" dirty="0"/>
              <a:t>供电架构复杂、难维护</a:t>
            </a:r>
            <a:endParaRPr lang="en-US" altLang="zh-CN" dirty="0"/>
          </a:p>
          <a:p>
            <a:pPr lvl="2"/>
            <a:r>
              <a:rPr lang="en-US" altLang="zh-CN" dirty="0"/>
              <a:t>UPS</a:t>
            </a:r>
            <a:r>
              <a:rPr lang="zh-CN" altLang="en-US" dirty="0"/>
              <a:t>自身消耗大量电能、热量增加空调系统负载</a:t>
            </a:r>
            <a:r>
              <a:rPr lang="en-US" altLang="zh-CN" dirty="0"/>
              <a:t>——</a:t>
            </a:r>
            <a:r>
              <a:rPr lang="zh-CN" altLang="en-US" dirty="0"/>
              <a:t>电力损耗</a:t>
            </a:r>
            <a:r>
              <a:rPr lang="en-US" altLang="zh-CN" dirty="0"/>
              <a:t>10%</a:t>
            </a:r>
            <a:r>
              <a:rPr lang="zh-CN" altLang="en-US" dirty="0"/>
              <a:t>以上</a:t>
            </a:r>
            <a:endParaRPr lang="en-US" altLang="zh-CN" dirty="0"/>
          </a:p>
          <a:p>
            <a:pPr lvl="1"/>
            <a:r>
              <a:rPr lang="zh-CN" altLang="en-US" dirty="0"/>
              <a:t>传统配电系统效率一般低于</a:t>
            </a:r>
            <a:r>
              <a:rPr lang="en-US" altLang="zh-CN" dirty="0"/>
              <a:t>77%——</a:t>
            </a:r>
            <a:r>
              <a:rPr lang="zh-CN" altLang="en-US" dirty="0"/>
              <a:t>如何改善配电系统得效率成为重要问题</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29</a:t>
            </a:fld>
            <a:endParaRPr lang="zh-CN" altLang="en-US"/>
          </a:p>
        </p:txBody>
      </p:sp>
      <p:pic>
        <p:nvPicPr>
          <p:cNvPr id="17" name="Picture 2" descr="t9-12"/>
          <p:cNvPicPr>
            <a:picLocks noChangeAspect="1" noChangeArrowheads="1"/>
          </p:cNvPicPr>
          <p:nvPr/>
        </p:nvPicPr>
        <p:blipFill>
          <a:blip r:embed="rId2" cstate="print">
            <a:extLst>
              <a:ext uri="{28A0092B-C50C-407E-A947-70E740481C1C}">
                <a14:useLocalDpi xmlns:a14="http://schemas.microsoft.com/office/drawing/2010/main" val="0"/>
              </a:ext>
            </a:extLst>
          </a:blip>
          <a:srcRect l="1169" r="1181"/>
          <a:stretch>
            <a:fillRect/>
          </a:stretch>
        </p:blipFill>
        <p:spPr bwMode="auto">
          <a:xfrm>
            <a:off x="3332493" y="795909"/>
            <a:ext cx="6000716" cy="199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25656" y="3287516"/>
            <a:ext cx="2379177"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US" altLang="zh-CN" dirty="0"/>
              <a:t>1</a:t>
            </a:r>
            <a:r>
              <a:rPr lang="zh-CN" altLang="en-US" dirty="0"/>
              <a:t>．高压直流配电技术</a:t>
            </a:r>
          </a:p>
        </p:txBody>
      </p:sp>
      <p:sp>
        <p:nvSpPr>
          <p:cNvPr id="18" name="矩形 17"/>
          <p:cNvSpPr/>
          <p:nvPr/>
        </p:nvSpPr>
        <p:spPr>
          <a:xfrm>
            <a:off x="6078327" y="2918184"/>
            <a:ext cx="2095445"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en-US" dirty="0"/>
              <a:t>高压直流到服务器</a:t>
            </a:r>
          </a:p>
        </p:txBody>
      </p:sp>
      <p:sp>
        <p:nvSpPr>
          <p:cNvPr id="19" name="矩形 18"/>
          <p:cNvSpPr/>
          <p:nvPr/>
        </p:nvSpPr>
        <p:spPr>
          <a:xfrm>
            <a:off x="6078327" y="3643608"/>
            <a:ext cx="1800493"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en-US" dirty="0"/>
              <a:t>高压直流到机架</a:t>
            </a:r>
          </a:p>
        </p:txBody>
      </p:sp>
      <p:cxnSp>
        <p:nvCxnSpPr>
          <p:cNvPr id="7" name="直接连接符 6"/>
          <p:cNvCxnSpPr>
            <a:stCxn id="4" idx="3"/>
            <a:endCxn id="18" idx="1"/>
          </p:cNvCxnSpPr>
          <p:nvPr/>
        </p:nvCxnSpPr>
        <p:spPr>
          <a:xfrm flipV="1">
            <a:off x="5604833" y="3102850"/>
            <a:ext cx="473494" cy="369332"/>
          </a:xfrm>
          <a:prstGeom prst="line">
            <a:avLst/>
          </a:prstGeom>
        </p:spPr>
        <p:style>
          <a:lnRef idx="3">
            <a:schemeClr val="accent6"/>
          </a:lnRef>
          <a:fillRef idx="0">
            <a:schemeClr val="accent6"/>
          </a:fillRef>
          <a:effectRef idx="2">
            <a:schemeClr val="accent6"/>
          </a:effectRef>
          <a:fontRef idx="minor">
            <a:schemeClr val="tx1"/>
          </a:fontRef>
        </p:style>
      </p:cxnSp>
      <p:cxnSp>
        <p:nvCxnSpPr>
          <p:cNvPr id="20" name="直接连接符 19"/>
          <p:cNvCxnSpPr>
            <a:stCxn id="4" idx="3"/>
            <a:endCxn id="19" idx="1"/>
          </p:cNvCxnSpPr>
          <p:nvPr/>
        </p:nvCxnSpPr>
        <p:spPr>
          <a:xfrm>
            <a:off x="5604833" y="3472182"/>
            <a:ext cx="473494" cy="356092"/>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肘形连接符 21"/>
          <p:cNvCxnSpPr>
            <a:stCxn id="19" idx="3"/>
          </p:cNvCxnSpPr>
          <p:nvPr/>
        </p:nvCxnSpPr>
        <p:spPr>
          <a:xfrm flipV="1">
            <a:off x="7878820" y="2653788"/>
            <a:ext cx="849345" cy="1174486"/>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592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云数据中心架构回顾</a:t>
            </a:r>
          </a:p>
        </p:txBody>
      </p:sp>
      <p:sp>
        <p:nvSpPr>
          <p:cNvPr id="3" name="内容占位符 2"/>
          <p:cNvSpPr>
            <a:spLocks noGrp="1"/>
          </p:cNvSpPr>
          <p:nvPr>
            <p:ph idx="1"/>
          </p:nvPr>
        </p:nvSpPr>
        <p:spPr/>
        <p:txBody>
          <a:bodyPr>
            <a:normAutofit/>
          </a:bodyPr>
          <a:lstStyle/>
          <a:p>
            <a:r>
              <a:rPr lang="zh-CN" altLang="en-US" dirty="0"/>
              <a:t>物理机器</a:t>
            </a:r>
            <a:r>
              <a:rPr lang="en-US" altLang="zh-CN" dirty="0">
                <a:sym typeface="Wingdings" panose="05000000000000000000" pitchFamily="2" charset="2"/>
              </a:rPr>
              <a:t></a:t>
            </a:r>
            <a:r>
              <a:rPr lang="zh-CN" altLang="en-US" dirty="0">
                <a:sym typeface="Wingdings" panose="05000000000000000000" pitchFamily="2" charset="2"/>
              </a:rPr>
              <a:t>虚拟机</a:t>
            </a:r>
            <a:r>
              <a:rPr lang="en-US" altLang="zh-CN" dirty="0">
                <a:sym typeface="Wingdings" panose="05000000000000000000" pitchFamily="2" charset="2"/>
              </a:rPr>
              <a:t></a:t>
            </a:r>
            <a:r>
              <a:rPr lang="zh-CN" altLang="en-US" dirty="0">
                <a:sym typeface="Wingdings" panose="05000000000000000000" pitchFamily="2" charset="2"/>
              </a:rPr>
              <a:t>资源管理和分配</a:t>
            </a:r>
            <a:r>
              <a:rPr lang="en-US" altLang="zh-CN" dirty="0">
                <a:sym typeface="Wingdings" panose="05000000000000000000" pitchFamily="2" charset="2"/>
              </a:rPr>
              <a:t></a:t>
            </a:r>
            <a:r>
              <a:rPr lang="zh-CN" altLang="en-US" dirty="0">
                <a:sym typeface="Wingdings" panose="05000000000000000000" pitchFamily="2" charset="2"/>
              </a:rPr>
              <a:t>用户、代理商</a:t>
            </a:r>
            <a:endParaRPr lang="en-US" altLang="zh-CN" dirty="0"/>
          </a:p>
          <a:p>
            <a:r>
              <a:rPr lang="zh-CN" altLang="en-US" dirty="0"/>
              <a:t>管理的主要工作</a:t>
            </a:r>
            <a:endParaRPr lang="en-US" altLang="zh-CN" dirty="0"/>
          </a:p>
          <a:p>
            <a:pPr lvl="1"/>
            <a:r>
              <a:rPr lang="zh-CN" altLang="en-US" dirty="0"/>
              <a:t>服务请求监控：分析请求是否符合</a:t>
            </a:r>
            <a:r>
              <a:rPr lang="en-US" altLang="zh-CN" dirty="0">
                <a:highlight>
                  <a:srgbClr val="FFFF00"/>
                </a:highlight>
              </a:rPr>
              <a:t>QoS</a:t>
            </a:r>
            <a:r>
              <a:rPr lang="zh-CN" altLang="en-US" dirty="0"/>
              <a:t>要求，判断是否会导致资源超载、资源是否有限</a:t>
            </a:r>
            <a:endParaRPr lang="en-US" altLang="zh-CN" dirty="0"/>
          </a:p>
          <a:p>
            <a:pPr lvl="1"/>
            <a:r>
              <a:rPr lang="zh-CN" altLang="en-US" dirty="0"/>
              <a:t>定价和计费：定价机制会考虑多种不同因素，计费是记录具体使用情况，计算最终费用</a:t>
            </a:r>
            <a:endParaRPr lang="en-US" altLang="zh-CN" dirty="0"/>
          </a:p>
          <a:p>
            <a:pPr lvl="1"/>
            <a:r>
              <a:rPr lang="zh-CN" altLang="en-US" dirty="0"/>
              <a:t>虚拟机监控器和分配器：请求监控、定价、计费的基础；管理虚拟机。</a:t>
            </a:r>
            <a:endParaRPr lang="en-US" altLang="zh-CN" dirty="0"/>
          </a:p>
          <a:p>
            <a:pPr lvl="1"/>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3</a:t>
            </a:fld>
            <a:endParaRPr lang="zh-CN" altLang="en-US"/>
          </a:p>
        </p:txBody>
      </p:sp>
      <p:pic>
        <p:nvPicPr>
          <p:cNvPr id="6" name="图片 5">
            <a:extLst>
              <a:ext uri="{FF2B5EF4-FFF2-40B4-BE49-F238E27FC236}">
                <a16:creationId xmlns:a16="http://schemas.microsoft.com/office/drawing/2014/main" id="{C67F0311-E6E4-4AB5-9118-DD863DC2F882}"/>
              </a:ext>
            </a:extLst>
          </p:cNvPr>
          <p:cNvPicPr>
            <a:picLocks noChangeAspect="1"/>
          </p:cNvPicPr>
          <p:nvPr/>
        </p:nvPicPr>
        <p:blipFill>
          <a:blip r:embed="rId2"/>
          <a:stretch>
            <a:fillRect/>
          </a:stretch>
        </p:blipFill>
        <p:spPr>
          <a:xfrm>
            <a:off x="1090044" y="3072655"/>
            <a:ext cx="6963911" cy="3785345"/>
          </a:xfrm>
          <a:prstGeom prst="rect">
            <a:avLst/>
          </a:prstGeom>
        </p:spPr>
      </p:pic>
    </p:spTree>
    <p:extLst>
      <p:ext uri="{BB962C8B-B14F-4D97-AF65-F5344CB8AC3E}">
        <p14:creationId xmlns:p14="http://schemas.microsoft.com/office/powerpoint/2010/main" val="494466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30</a:t>
            </a:fld>
            <a:endParaRPr lang="zh-CN" altLang="en-US"/>
          </a:p>
        </p:txBody>
      </p:sp>
    </p:spTree>
    <p:extLst>
      <p:ext uri="{BB962C8B-B14F-4D97-AF65-F5344CB8AC3E}">
        <p14:creationId xmlns:p14="http://schemas.microsoft.com/office/powerpoint/2010/main" val="16758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自动化管理</a:t>
            </a:r>
            <a:r>
              <a:rPr lang="en-US" altLang="zh-CN" dirty="0"/>
              <a:t>——</a:t>
            </a:r>
            <a:r>
              <a:rPr lang="zh-CN" altLang="en-US" dirty="0"/>
              <a:t>内容和特征</a:t>
            </a:r>
          </a:p>
        </p:txBody>
      </p:sp>
      <p:sp>
        <p:nvSpPr>
          <p:cNvPr id="3" name="内容占位符 2"/>
          <p:cNvSpPr>
            <a:spLocks noGrp="1"/>
          </p:cNvSpPr>
          <p:nvPr>
            <p:ph idx="1"/>
          </p:nvPr>
        </p:nvSpPr>
        <p:spPr/>
        <p:txBody>
          <a:bodyPr/>
          <a:lstStyle/>
          <a:p>
            <a:r>
              <a:rPr lang="zh-CN" altLang="en-US" dirty="0"/>
              <a:t>使得在规模较大的情况下，实现较少人员对数据中心的高度智能管理。</a:t>
            </a:r>
            <a:endParaRPr lang="en-US" altLang="zh-CN" dirty="0"/>
          </a:p>
          <a:p>
            <a:r>
              <a:rPr lang="zh-CN" altLang="en-US" dirty="0"/>
              <a:t>工作范围：按需分配和收回服务器、存储、网络、应用程序</a:t>
            </a:r>
            <a:endParaRPr lang="en-US" altLang="zh-CN" dirty="0"/>
          </a:p>
          <a:p>
            <a:r>
              <a:rPr lang="zh-CN" altLang="en-US" dirty="0"/>
              <a:t>具体内容</a:t>
            </a:r>
            <a:endParaRPr lang="en-US" altLang="zh-CN" dirty="0"/>
          </a:p>
          <a:p>
            <a:pPr lvl="1"/>
            <a:r>
              <a:rPr lang="zh-CN" altLang="en-US" dirty="0"/>
              <a:t>资源的自动化调度和对业务的灵活响应，即需要单个业务能自治管理，也需要一个负责全局控制和协调的中心，对业务和资源进行统一监控、管理和调度。</a:t>
            </a:r>
            <a:endParaRPr lang="en-US" altLang="zh-CN" dirty="0"/>
          </a:p>
          <a:p>
            <a:r>
              <a:rPr lang="zh-CN" altLang="en-US" dirty="0">
                <a:solidFill>
                  <a:srgbClr val="FF0000"/>
                </a:solidFill>
              </a:rPr>
              <a:t>五个特征</a:t>
            </a:r>
            <a:endParaRPr lang="en-US" altLang="zh-CN" dirty="0">
              <a:solidFill>
                <a:srgbClr val="FF0000"/>
              </a:solidFill>
            </a:endParaRPr>
          </a:p>
          <a:p>
            <a:pPr lvl="1"/>
            <a:r>
              <a:rPr lang="zh-CN" altLang="en-US" b="1" dirty="0"/>
              <a:t>全面的可视性</a:t>
            </a:r>
            <a:r>
              <a:rPr lang="en-US" altLang="zh-CN" b="1" dirty="0"/>
              <a:t>——</a:t>
            </a:r>
            <a:r>
              <a:rPr lang="zh-CN" altLang="en-US" b="1" dirty="0"/>
              <a:t>基础设施、中间件、数据库、应用层、业务服务层的运行时视图，全面掌握数据中心资产、配置和各层次依赖关系的现状</a:t>
            </a:r>
            <a:endParaRPr lang="en-US" altLang="zh-CN" b="1" dirty="0"/>
          </a:p>
          <a:p>
            <a:pPr lvl="1"/>
            <a:r>
              <a:rPr lang="zh-CN" altLang="en-US" b="1" dirty="0"/>
              <a:t>自动的控制执行</a:t>
            </a:r>
            <a:r>
              <a:rPr lang="en-US" altLang="zh-CN" b="1" dirty="0"/>
              <a:t>——</a:t>
            </a:r>
            <a:r>
              <a:rPr lang="zh-CN" altLang="en-US" b="1" dirty="0"/>
              <a:t>全面自动化数据中心的流程管理</a:t>
            </a:r>
            <a:endParaRPr lang="en-US" altLang="zh-CN" b="1" dirty="0"/>
          </a:p>
          <a:p>
            <a:pPr lvl="1"/>
            <a:r>
              <a:rPr lang="zh-CN" altLang="en-US" b="1" dirty="0"/>
              <a:t>多层次的无缝集成</a:t>
            </a:r>
            <a:r>
              <a:rPr lang="en-US" altLang="zh-CN" b="1" dirty="0"/>
              <a:t>——</a:t>
            </a:r>
            <a:r>
              <a:rPr lang="zh-CN" altLang="en-US" b="1" dirty="0"/>
              <a:t>流畅地自动执行在不同层次和组成部分之间地各种处理流程，快速的协调数据中心内外的所有变更，实现端到端的流程管理</a:t>
            </a:r>
            <a:endParaRPr lang="en-US" altLang="zh-CN" b="1" dirty="0"/>
          </a:p>
          <a:p>
            <a:pPr lvl="1"/>
            <a:r>
              <a:rPr lang="zh-CN" altLang="en-US" b="1" dirty="0"/>
              <a:t>综合与实时的报告</a:t>
            </a:r>
            <a:r>
              <a:rPr lang="en-US" altLang="zh-CN" b="1" dirty="0"/>
              <a:t>——</a:t>
            </a:r>
            <a:r>
              <a:rPr lang="zh-CN" altLang="en-US" b="1" dirty="0"/>
              <a:t>提供全面综合和透视依赖关系的报告提高管理水平</a:t>
            </a:r>
            <a:endParaRPr lang="en-US" altLang="zh-CN" b="1" dirty="0"/>
          </a:p>
          <a:p>
            <a:pPr lvl="1"/>
            <a:r>
              <a:rPr lang="zh-CN" altLang="en-US" b="1" dirty="0"/>
              <a:t>全生命周期支持</a:t>
            </a:r>
            <a:r>
              <a:rPr lang="en-US" altLang="zh-CN" b="1" dirty="0"/>
              <a:t>——</a:t>
            </a:r>
            <a:r>
              <a:rPr lang="zh-CN" altLang="en-US" b="1" dirty="0"/>
              <a:t>自动化整个“计划</a:t>
            </a:r>
            <a:r>
              <a:rPr lang="en-US" altLang="zh-CN" b="1" dirty="0"/>
              <a:t>—</a:t>
            </a:r>
            <a:r>
              <a:rPr lang="zh-CN" altLang="en-US" b="1" dirty="0"/>
              <a:t>实施</a:t>
            </a:r>
            <a:r>
              <a:rPr lang="en-US" altLang="zh-CN" b="1" dirty="0"/>
              <a:t>—</a:t>
            </a:r>
            <a:r>
              <a:rPr lang="zh-CN" altLang="en-US" b="1" dirty="0"/>
              <a:t>检查</a:t>
            </a:r>
            <a:r>
              <a:rPr lang="en-US" altLang="zh-CN" b="1" dirty="0"/>
              <a:t>—</a:t>
            </a:r>
            <a:r>
              <a:rPr lang="zh-CN" altLang="en-US" b="1" dirty="0"/>
              <a:t>更正”的</a:t>
            </a:r>
            <a:r>
              <a:rPr lang="en-US" altLang="zh-CN" b="1" dirty="0"/>
              <a:t>IT</a:t>
            </a:r>
            <a:r>
              <a:rPr lang="zh-CN" altLang="en-US" b="1" dirty="0"/>
              <a:t>流程生命周期</a:t>
            </a:r>
            <a:endParaRPr lang="en-US" altLang="zh-CN" b="1" dirty="0"/>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31</a:t>
            </a:fld>
            <a:endParaRPr lang="zh-CN" altLang="en-US"/>
          </a:p>
        </p:txBody>
      </p:sp>
      <p:sp>
        <p:nvSpPr>
          <p:cNvPr id="6" name="矩形 5"/>
          <p:cNvSpPr/>
          <p:nvPr/>
        </p:nvSpPr>
        <p:spPr>
          <a:xfrm>
            <a:off x="3402054" y="5704368"/>
            <a:ext cx="1035807" cy="58477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sz="1600" dirty="0"/>
              <a:t>环境设备智能监控</a:t>
            </a:r>
            <a:endParaRPr lang="en-US" altLang="zh-CN" sz="1600" dirty="0"/>
          </a:p>
        </p:txBody>
      </p:sp>
      <p:sp>
        <p:nvSpPr>
          <p:cNvPr id="7" name="矩形 6"/>
          <p:cNvSpPr/>
          <p:nvPr/>
        </p:nvSpPr>
        <p:spPr>
          <a:xfrm>
            <a:off x="5193543" y="5704367"/>
            <a:ext cx="1035807" cy="58477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sz="1600" dirty="0"/>
              <a:t>虚拟化资源的管理</a:t>
            </a:r>
            <a:endParaRPr lang="en-US" altLang="zh-CN" sz="1600" dirty="0"/>
          </a:p>
        </p:txBody>
      </p:sp>
      <p:sp>
        <p:nvSpPr>
          <p:cNvPr id="8" name="矩形 7"/>
          <p:cNvSpPr/>
          <p:nvPr/>
        </p:nvSpPr>
        <p:spPr>
          <a:xfrm>
            <a:off x="970682" y="5704367"/>
            <a:ext cx="1855068"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配电系统、冷却系统、消防系统等</a:t>
            </a:r>
            <a:endParaRPr lang="en-US" altLang="zh-CN" sz="1600" dirty="0"/>
          </a:p>
        </p:txBody>
      </p:sp>
      <p:sp>
        <p:nvSpPr>
          <p:cNvPr id="9" name="矩形 8"/>
          <p:cNvSpPr/>
          <p:nvPr/>
        </p:nvSpPr>
        <p:spPr>
          <a:xfrm>
            <a:off x="6805654" y="5704366"/>
            <a:ext cx="1855068"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虚拟化网络、虚拟机创建和迁移等</a:t>
            </a:r>
            <a:endParaRPr lang="en-US" altLang="zh-CN" sz="1600" dirty="0"/>
          </a:p>
        </p:txBody>
      </p:sp>
      <p:sp>
        <p:nvSpPr>
          <p:cNvPr id="10" name="矩形 9"/>
          <p:cNvSpPr/>
          <p:nvPr/>
        </p:nvSpPr>
        <p:spPr>
          <a:xfrm>
            <a:off x="4988727" y="6453771"/>
            <a:ext cx="1445438" cy="338554"/>
          </a:xfrm>
          <a:prstGeom prst="rect">
            <a:avLst/>
          </a:prstGeom>
          <a:noFill/>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solidFill>
                  <a:srgbClr val="FF0000"/>
                </a:solidFill>
              </a:rPr>
              <a:t>提升运维成本</a:t>
            </a:r>
            <a:endParaRPr lang="en-US" altLang="zh-CN" sz="1600" dirty="0">
              <a:solidFill>
                <a:srgbClr val="FF0000"/>
              </a:solidFill>
            </a:endParaRPr>
          </a:p>
        </p:txBody>
      </p:sp>
      <p:sp>
        <p:nvSpPr>
          <p:cNvPr id="4" name="加号 3"/>
          <p:cNvSpPr/>
          <p:nvPr/>
        </p:nvSpPr>
        <p:spPr>
          <a:xfrm>
            <a:off x="4648613" y="5812083"/>
            <a:ext cx="334177" cy="377291"/>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12" name="直接箭头连接符 11"/>
          <p:cNvCxnSpPr>
            <a:stCxn id="6" idx="1"/>
            <a:endCxn id="8" idx="3"/>
          </p:cNvCxnSpPr>
          <p:nvPr/>
        </p:nvCxnSpPr>
        <p:spPr>
          <a:xfrm flipH="1" flipV="1">
            <a:off x="2825750" y="5996755"/>
            <a:ext cx="576304"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接连接符 13"/>
          <p:cNvCxnSpPr>
            <a:stCxn id="7" idx="3"/>
            <a:endCxn id="9" idx="1"/>
          </p:cNvCxnSpPr>
          <p:nvPr/>
        </p:nvCxnSpPr>
        <p:spPr>
          <a:xfrm flipV="1">
            <a:off x="6229350" y="5996754"/>
            <a:ext cx="576304" cy="1"/>
          </a:xfrm>
          <a:prstGeom prst="line">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0739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自动化管理</a:t>
            </a:r>
            <a:r>
              <a:rPr lang="en-US" altLang="zh-CN" dirty="0"/>
              <a:t>——</a:t>
            </a:r>
            <a:r>
              <a:rPr lang="zh-CN" altLang="en-US" dirty="0"/>
              <a:t>实现</a:t>
            </a:r>
          </a:p>
        </p:txBody>
      </p:sp>
      <p:sp>
        <p:nvSpPr>
          <p:cNvPr id="3" name="内容占位符 2"/>
          <p:cNvSpPr>
            <a:spLocks noGrp="1"/>
          </p:cNvSpPr>
          <p:nvPr>
            <p:ph idx="1"/>
          </p:nvPr>
        </p:nvSpPr>
        <p:spPr/>
        <p:txBody>
          <a:bodyPr/>
          <a:lstStyle/>
          <a:p>
            <a:r>
              <a:rPr lang="zh-CN" altLang="en-US" dirty="0"/>
              <a:t>由于资金、效率等问题，不可能一蹴而就，</a:t>
            </a:r>
            <a:r>
              <a:rPr lang="zh-CN" altLang="en-US" dirty="0">
                <a:solidFill>
                  <a:srgbClr val="FF0000"/>
                </a:solidFill>
              </a:rPr>
              <a:t>经历三个阶段</a:t>
            </a:r>
            <a:endParaRPr lang="en-US" altLang="zh-CN" dirty="0">
              <a:solidFill>
                <a:srgbClr val="FF0000"/>
              </a:solidFill>
            </a:endParaRPr>
          </a:p>
          <a:p>
            <a:pPr lvl="1"/>
            <a:r>
              <a:rPr lang="en-US" altLang="zh-CN" dirty="0"/>
              <a:t>IT</a:t>
            </a:r>
            <a:r>
              <a:rPr lang="zh-CN" altLang="en-US" dirty="0"/>
              <a:t>服务操作：监控和管理</a:t>
            </a:r>
            <a:r>
              <a:rPr lang="en-US" altLang="zh-CN" dirty="0"/>
              <a:t>IT</a:t>
            </a:r>
            <a:r>
              <a:rPr lang="zh-CN" altLang="en-US" dirty="0"/>
              <a:t>基础设施的广义集合，如网络、服务器、应用和现关存储设备</a:t>
            </a:r>
            <a:endParaRPr lang="en-US" altLang="zh-CN" dirty="0"/>
          </a:p>
          <a:p>
            <a:pPr lvl="2"/>
            <a:r>
              <a:rPr lang="zh-CN" altLang="en-US" sz="1400" dirty="0"/>
              <a:t>目标：生成有效的全局</a:t>
            </a:r>
            <a:r>
              <a:rPr lang="en-US" altLang="zh-CN" sz="1400" dirty="0"/>
              <a:t>IT</a:t>
            </a:r>
            <a:r>
              <a:rPr lang="zh-CN" altLang="en-US" sz="1400" dirty="0"/>
              <a:t>支撑架构，提高</a:t>
            </a:r>
            <a:r>
              <a:rPr lang="en-US" altLang="zh-CN" sz="1400" dirty="0"/>
              <a:t>IT</a:t>
            </a:r>
            <a:r>
              <a:rPr lang="zh-CN" altLang="en-US" sz="1400" dirty="0"/>
              <a:t>服务质量，对活动和过程进行协调和执行</a:t>
            </a:r>
            <a:endParaRPr lang="en-US" altLang="zh-CN" sz="1400" dirty="0"/>
          </a:p>
          <a:p>
            <a:pPr lvl="2"/>
            <a:r>
              <a:rPr lang="zh-CN" altLang="en-US" sz="1400" dirty="0"/>
              <a:t>活动和过程：事故管理、事件监控和管理、问题管理</a:t>
            </a:r>
            <a:endParaRPr lang="en-US" altLang="zh-CN" sz="1400" dirty="0"/>
          </a:p>
          <a:p>
            <a:pPr lvl="1"/>
            <a:r>
              <a:rPr lang="en-US" altLang="zh-CN" dirty="0"/>
              <a:t>IT</a:t>
            </a:r>
            <a:r>
              <a:rPr lang="zh-CN" altLang="en-US" dirty="0"/>
              <a:t>服务管理：制定设施间的交互和协作处理，确保</a:t>
            </a:r>
            <a:r>
              <a:rPr lang="en-US" altLang="zh-CN" dirty="0"/>
              <a:t>IT</a:t>
            </a:r>
            <a:r>
              <a:rPr lang="zh-CN" altLang="en-US" dirty="0"/>
              <a:t>服务符合标准规范</a:t>
            </a:r>
            <a:endParaRPr lang="en-US" altLang="zh-CN" dirty="0"/>
          </a:p>
          <a:p>
            <a:pPr lvl="2"/>
            <a:r>
              <a:rPr lang="zh-CN" altLang="en-US" sz="1400" dirty="0"/>
              <a:t>定义：根据客户需求的层次确保</a:t>
            </a:r>
            <a:r>
              <a:rPr lang="en-US" altLang="zh-CN" sz="1400" dirty="0"/>
              <a:t>IT</a:t>
            </a:r>
            <a:r>
              <a:rPr lang="zh-CN" altLang="en-US" sz="1400" dirty="0"/>
              <a:t>服务质量的一系列过程</a:t>
            </a:r>
            <a:endParaRPr lang="en-US" altLang="zh-CN" sz="1400" dirty="0"/>
          </a:p>
          <a:p>
            <a:pPr lvl="2"/>
            <a:r>
              <a:rPr lang="zh-CN" altLang="en-US" sz="1400" dirty="0"/>
              <a:t>主题：服务管理、服务层管理、</a:t>
            </a:r>
            <a:r>
              <a:rPr lang="en-US" altLang="zh-CN" sz="1400" dirty="0"/>
              <a:t>IT</a:t>
            </a:r>
            <a:r>
              <a:rPr lang="zh-CN" altLang="en-US" sz="1400" dirty="0"/>
              <a:t>资产管理、财务管理</a:t>
            </a:r>
            <a:endParaRPr lang="en-US" altLang="zh-CN" sz="1400" dirty="0"/>
          </a:p>
          <a:p>
            <a:pPr lvl="1"/>
            <a:r>
              <a:rPr lang="zh-CN" altLang="en-US" dirty="0"/>
              <a:t>数据中心自动化：维护</a:t>
            </a:r>
            <a:r>
              <a:rPr lang="en-US" altLang="zh-CN" dirty="0"/>
              <a:t>IT</a:t>
            </a:r>
            <a:r>
              <a:rPr lang="zh-CN" altLang="en-US" dirty="0"/>
              <a:t>环境，定制、检查和执行服务层协议</a:t>
            </a:r>
            <a:endParaRPr lang="en-US" altLang="zh-CN" dirty="0"/>
          </a:p>
          <a:p>
            <a:endParaRPr lang="en-US" altLang="zh-CN" dirty="0"/>
          </a:p>
          <a:p>
            <a:r>
              <a:rPr lang="zh-CN" altLang="en-US" dirty="0"/>
              <a:t>采用数据中心自动化工具必须具备</a:t>
            </a:r>
            <a:r>
              <a:rPr lang="zh-CN" altLang="en-US" b="1" dirty="0"/>
              <a:t>如下条件</a:t>
            </a:r>
            <a:endParaRPr lang="en-US" altLang="zh-CN" b="1" dirty="0"/>
          </a:p>
          <a:p>
            <a:pPr lvl="1"/>
            <a:r>
              <a:rPr lang="zh-CN" altLang="en-US" dirty="0"/>
              <a:t>管理系统</a:t>
            </a:r>
            <a:endParaRPr lang="en-US" altLang="zh-CN" dirty="0"/>
          </a:p>
          <a:p>
            <a:pPr lvl="1"/>
            <a:r>
              <a:rPr lang="zh-CN" altLang="en-US" dirty="0"/>
              <a:t>定义过程</a:t>
            </a:r>
            <a:endParaRPr lang="en-US" altLang="zh-CN" dirty="0"/>
          </a:p>
          <a:p>
            <a:pPr lvl="1"/>
            <a:r>
              <a:rPr lang="zh-CN" altLang="en-US" dirty="0"/>
              <a:t>认知非自动化过程的成本</a:t>
            </a:r>
            <a:endParaRPr lang="en-US" altLang="zh-CN" dirty="0"/>
          </a:p>
          <a:p>
            <a:pPr lvl="1"/>
            <a:r>
              <a:rPr lang="zh-CN" altLang="en-US" dirty="0"/>
              <a:t>内部流程资源</a:t>
            </a:r>
            <a:endParaRPr lang="en-US" altLang="zh-CN" dirty="0"/>
          </a:p>
          <a:p>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32</a:t>
            </a:fld>
            <a:endParaRPr lang="zh-CN" altLang="en-US"/>
          </a:p>
        </p:txBody>
      </p:sp>
      <p:sp>
        <p:nvSpPr>
          <p:cNvPr id="11" name="矩形 10"/>
          <p:cNvSpPr/>
          <p:nvPr/>
        </p:nvSpPr>
        <p:spPr>
          <a:xfrm>
            <a:off x="1879600" y="4631035"/>
            <a:ext cx="5149850" cy="27699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200" dirty="0">
                <a:solidFill>
                  <a:schemeClr val="bg1"/>
                </a:solidFill>
              </a:rPr>
              <a:t>支持各类</a:t>
            </a:r>
            <a:r>
              <a:rPr lang="en-US" altLang="zh-CN" sz="1200" dirty="0">
                <a:solidFill>
                  <a:schemeClr val="bg1"/>
                </a:solidFill>
              </a:rPr>
              <a:t>IT</a:t>
            </a:r>
            <a:r>
              <a:rPr lang="zh-CN" altLang="en-US" sz="1200" dirty="0">
                <a:solidFill>
                  <a:schemeClr val="bg1"/>
                </a:solidFill>
              </a:rPr>
              <a:t>管理软件，能管理、监控、探测、识别和解决</a:t>
            </a:r>
            <a:r>
              <a:rPr lang="en-US" altLang="zh-CN" sz="1200" dirty="0">
                <a:solidFill>
                  <a:schemeClr val="bg1"/>
                </a:solidFill>
              </a:rPr>
              <a:t>IT</a:t>
            </a:r>
            <a:r>
              <a:rPr lang="zh-CN" altLang="en-US" sz="1200" dirty="0">
                <a:solidFill>
                  <a:schemeClr val="bg1"/>
                </a:solidFill>
              </a:rPr>
              <a:t>设施的异常行为。</a:t>
            </a:r>
          </a:p>
        </p:txBody>
      </p:sp>
      <p:sp>
        <p:nvSpPr>
          <p:cNvPr id="15" name="矩形 14"/>
          <p:cNvSpPr/>
          <p:nvPr/>
        </p:nvSpPr>
        <p:spPr>
          <a:xfrm>
            <a:off x="1879600" y="4961235"/>
            <a:ext cx="6324600" cy="27699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200" dirty="0">
                <a:solidFill>
                  <a:schemeClr val="bg1"/>
                </a:solidFill>
              </a:rPr>
              <a:t>一套基本明确定义的流程并能运作良好，应包括事件管理、变更管理、配置管理和版本管理。</a:t>
            </a:r>
          </a:p>
        </p:txBody>
      </p:sp>
      <p:sp>
        <p:nvSpPr>
          <p:cNvPr id="16" name="矩形 15"/>
          <p:cNvSpPr/>
          <p:nvPr/>
        </p:nvSpPr>
        <p:spPr>
          <a:xfrm>
            <a:off x="3168650" y="5291435"/>
            <a:ext cx="4038600" cy="27699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200" dirty="0">
                <a:solidFill>
                  <a:schemeClr val="bg1"/>
                </a:solidFill>
              </a:rPr>
              <a:t>必须知道非自动化过程的成本，避免为了自动化而自动化。</a:t>
            </a:r>
          </a:p>
        </p:txBody>
      </p:sp>
      <p:sp>
        <p:nvSpPr>
          <p:cNvPr id="17" name="矩形 16"/>
          <p:cNvSpPr/>
          <p:nvPr/>
        </p:nvSpPr>
        <p:spPr>
          <a:xfrm>
            <a:off x="2228850" y="5621635"/>
            <a:ext cx="5975350" cy="27699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200" dirty="0">
                <a:solidFill>
                  <a:schemeClr val="bg1"/>
                </a:solidFill>
              </a:rPr>
              <a:t>在初始配置时可使用外部资源，但是在后续的维护中，使用内部资源是更节约并有效的。</a:t>
            </a:r>
          </a:p>
        </p:txBody>
      </p:sp>
    </p:spTree>
    <p:extLst>
      <p:ext uri="{BB962C8B-B14F-4D97-AF65-F5344CB8AC3E}">
        <p14:creationId xmlns:p14="http://schemas.microsoft.com/office/powerpoint/2010/main" val="4100914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33</a:t>
            </a:fld>
            <a:endParaRPr lang="zh-CN" altLang="en-US"/>
          </a:p>
        </p:txBody>
      </p:sp>
    </p:spTree>
    <p:extLst>
      <p:ext uri="{BB962C8B-B14F-4D97-AF65-F5344CB8AC3E}">
        <p14:creationId xmlns:p14="http://schemas.microsoft.com/office/powerpoint/2010/main" val="191861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0" end="1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5227896" y="4384751"/>
            <a:ext cx="3814504" cy="15303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44500" y="1987550"/>
            <a:ext cx="8248650" cy="153035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01515" cy="649110"/>
          </a:xfrm>
        </p:spPr>
        <p:txBody>
          <a:bodyPr/>
          <a:lstStyle/>
          <a:p>
            <a:r>
              <a:rPr lang="zh-CN" altLang="en-US" dirty="0"/>
              <a:t>容灾备份</a:t>
            </a:r>
          </a:p>
        </p:txBody>
      </p:sp>
      <p:sp>
        <p:nvSpPr>
          <p:cNvPr id="3" name="内容占位符 2"/>
          <p:cNvSpPr>
            <a:spLocks noGrp="1"/>
          </p:cNvSpPr>
          <p:nvPr>
            <p:ph idx="1"/>
          </p:nvPr>
        </p:nvSpPr>
        <p:spPr/>
        <p:txBody>
          <a:bodyPr/>
          <a:lstStyle/>
          <a:p>
            <a:r>
              <a:rPr lang="zh-CN" altLang="en-US" dirty="0"/>
              <a:t>容灾备份是通过在异地建立和维护一个备份存储系统，利用地理上的分离来保证系统和数据对灾难性事件的抵御能力。</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34</a:t>
            </a:fld>
            <a:endParaRPr lang="zh-CN" altLang="en-US"/>
          </a:p>
        </p:txBody>
      </p:sp>
      <p:sp>
        <p:nvSpPr>
          <p:cNvPr id="8" name="矩形 7"/>
          <p:cNvSpPr/>
          <p:nvPr/>
        </p:nvSpPr>
        <p:spPr>
          <a:xfrm>
            <a:off x="535632" y="2475148"/>
            <a:ext cx="1306121" cy="523220"/>
          </a:xfrm>
          <a:prstGeom prst="rect">
            <a:avLst/>
          </a:prstGeom>
        </p:spPr>
        <p:txBody>
          <a:bodyPr wrap="square">
            <a:spAutoFit/>
          </a:bodyPr>
          <a:lstStyle/>
          <a:p>
            <a:r>
              <a:rPr lang="zh-CN" altLang="en-US" sz="1400" dirty="0"/>
              <a:t>容灾系统对灾难的抵抗程度</a:t>
            </a:r>
          </a:p>
        </p:txBody>
      </p:sp>
      <p:sp>
        <p:nvSpPr>
          <p:cNvPr id="9" name="矩形 8"/>
          <p:cNvSpPr/>
          <p:nvPr/>
        </p:nvSpPr>
        <p:spPr>
          <a:xfrm>
            <a:off x="2017983" y="2180846"/>
            <a:ext cx="1218603" cy="338554"/>
          </a:xfrm>
          <a:prstGeom prst="rect">
            <a:avLst/>
          </a:prstGeom>
        </p:spPr>
        <p:txBody>
          <a:bodyPr wrap="none">
            <a:spAutoFit/>
          </a:bodyPr>
          <a:lstStyle/>
          <a:p>
            <a:r>
              <a:rPr lang="zh-CN" altLang="en-US" sz="1600" b="1" dirty="0">
                <a:solidFill>
                  <a:srgbClr val="FF0000"/>
                </a:solidFill>
              </a:rPr>
              <a:t>数据级容灾</a:t>
            </a:r>
          </a:p>
        </p:txBody>
      </p:sp>
      <p:sp>
        <p:nvSpPr>
          <p:cNvPr id="10" name="矩形 9"/>
          <p:cNvSpPr/>
          <p:nvPr/>
        </p:nvSpPr>
        <p:spPr>
          <a:xfrm>
            <a:off x="2064693" y="2954116"/>
            <a:ext cx="1218603" cy="338554"/>
          </a:xfrm>
          <a:prstGeom prst="rect">
            <a:avLst/>
          </a:prstGeom>
        </p:spPr>
        <p:txBody>
          <a:bodyPr wrap="none">
            <a:spAutoFit/>
          </a:bodyPr>
          <a:lstStyle/>
          <a:p>
            <a:r>
              <a:rPr lang="zh-CN" altLang="en-US" sz="1600" b="1" dirty="0">
                <a:solidFill>
                  <a:srgbClr val="FF0000"/>
                </a:solidFill>
              </a:rPr>
              <a:t>应用级容灾</a:t>
            </a:r>
          </a:p>
        </p:txBody>
      </p:sp>
      <p:sp>
        <p:nvSpPr>
          <p:cNvPr id="11" name="矩形 10"/>
          <p:cNvSpPr/>
          <p:nvPr/>
        </p:nvSpPr>
        <p:spPr>
          <a:xfrm>
            <a:off x="3283296" y="2088513"/>
            <a:ext cx="5198832" cy="523220"/>
          </a:xfrm>
          <a:prstGeom prst="rect">
            <a:avLst/>
          </a:prstGeom>
          <a:solidFill>
            <a:schemeClr val="bg1">
              <a:lumMod val="85000"/>
            </a:schemeClr>
          </a:solidFill>
        </p:spPr>
        <p:txBody>
          <a:bodyPr wrap="square">
            <a:spAutoFit/>
          </a:bodyPr>
          <a:lstStyle/>
          <a:p>
            <a:r>
              <a:rPr lang="zh-CN" altLang="en-US" sz="1400" dirty="0">
                <a:solidFill>
                  <a:schemeClr val="tx1">
                    <a:lumMod val="75000"/>
                    <a:lumOff val="25000"/>
                  </a:schemeClr>
                </a:solidFill>
              </a:rPr>
              <a:t>数据级容灾只保证数据的完整性、可靠性和安全性，但提供实时服务的请求在灾难中会中断。</a:t>
            </a:r>
          </a:p>
        </p:txBody>
      </p:sp>
      <p:sp>
        <p:nvSpPr>
          <p:cNvPr id="12" name="矩形 11"/>
          <p:cNvSpPr/>
          <p:nvPr/>
        </p:nvSpPr>
        <p:spPr>
          <a:xfrm>
            <a:off x="3283296" y="2902172"/>
            <a:ext cx="5198833" cy="523220"/>
          </a:xfrm>
          <a:prstGeom prst="rect">
            <a:avLst/>
          </a:prstGeom>
          <a:solidFill>
            <a:schemeClr val="bg1">
              <a:lumMod val="85000"/>
            </a:schemeClr>
          </a:solidFill>
        </p:spPr>
        <p:txBody>
          <a:bodyPr wrap="square">
            <a:spAutoFit/>
          </a:bodyPr>
          <a:lstStyle/>
          <a:p>
            <a:r>
              <a:rPr lang="zh-CN" altLang="en-US" sz="1400" dirty="0">
                <a:solidFill>
                  <a:schemeClr val="tx1">
                    <a:lumMod val="75000"/>
                    <a:lumOff val="25000"/>
                  </a:schemeClr>
                </a:solidFill>
              </a:rPr>
              <a:t>应用级容灾系统能够提供不间断的应用服务，让服务请求能够透明地继续运行，保证数据中心提供的服务完整、可靠、安全。</a:t>
            </a:r>
          </a:p>
        </p:txBody>
      </p:sp>
      <p:sp>
        <p:nvSpPr>
          <p:cNvPr id="13" name="左大括号 12"/>
          <p:cNvSpPr/>
          <p:nvPr/>
        </p:nvSpPr>
        <p:spPr>
          <a:xfrm>
            <a:off x="1797994" y="2180846"/>
            <a:ext cx="266700" cy="1111824"/>
          </a:xfrm>
          <a:prstGeom prst="leftBrace">
            <a:avLst>
              <a:gd name="adj1" fmla="val 47619"/>
              <a:gd name="adj2" fmla="val 50000"/>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graphicFrame>
        <p:nvGraphicFramePr>
          <p:cNvPr id="14" name="对象 13"/>
          <p:cNvGraphicFramePr>
            <a:graphicFrameLocks noChangeAspect="1"/>
          </p:cNvGraphicFramePr>
          <p:nvPr>
            <p:extLst>
              <p:ext uri="{D42A27DB-BD31-4B8C-83A1-F6EECF244321}">
                <p14:modId xmlns:p14="http://schemas.microsoft.com/office/powerpoint/2010/main" val="1781852822"/>
              </p:ext>
            </p:extLst>
          </p:nvPr>
        </p:nvGraphicFramePr>
        <p:xfrm>
          <a:off x="2930" y="3585361"/>
          <a:ext cx="5316267" cy="3254510"/>
        </p:xfrm>
        <a:graphic>
          <a:graphicData uri="http://schemas.openxmlformats.org/presentationml/2006/ole">
            <mc:AlternateContent xmlns:mc="http://schemas.openxmlformats.org/markup-compatibility/2006">
              <mc:Choice xmlns:v="urn:schemas-microsoft-com:vml" Requires="v">
                <p:oleObj spid="_x0000_s2055" r:id="rId3" imgW="9046797" imgH="5555028" progId="Visio.Drawing.11">
                  <p:embed/>
                </p:oleObj>
              </mc:Choice>
              <mc:Fallback>
                <p:oleObj r:id="rId3" imgW="9046797" imgH="5555028" progId="Visio.Drawing.11">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 y="3585361"/>
                        <a:ext cx="5316267" cy="3254510"/>
                      </a:xfrm>
                      <a:prstGeom prst="rect">
                        <a:avLst/>
                      </a:prstGeom>
                      <a:noFill/>
                    </p:spPr>
                  </p:pic>
                </p:oleObj>
              </mc:Fallback>
            </mc:AlternateContent>
          </a:graphicData>
        </a:graphic>
      </p:graphicFrame>
      <p:sp>
        <p:nvSpPr>
          <p:cNvPr id="15" name="矩形 14"/>
          <p:cNvSpPr/>
          <p:nvPr/>
        </p:nvSpPr>
        <p:spPr>
          <a:xfrm>
            <a:off x="5287447" y="4481174"/>
            <a:ext cx="375233" cy="1384995"/>
          </a:xfrm>
          <a:prstGeom prst="rect">
            <a:avLst/>
          </a:prstGeom>
        </p:spPr>
        <p:txBody>
          <a:bodyPr wrap="square">
            <a:spAutoFit/>
          </a:bodyPr>
          <a:lstStyle/>
          <a:p>
            <a:r>
              <a:rPr lang="zh-CN" altLang="en-US" sz="1400" b="1" dirty="0">
                <a:solidFill>
                  <a:schemeClr val="accent6"/>
                </a:solidFill>
              </a:rPr>
              <a:t>两个技术指标</a:t>
            </a:r>
          </a:p>
        </p:txBody>
      </p:sp>
      <p:sp>
        <p:nvSpPr>
          <p:cNvPr id="18" name="矩形 17"/>
          <p:cNvSpPr/>
          <p:nvPr/>
        </p:nvSpPr>
        <p:spPr>
          <a:xfrm>
            <a:off x="5882712" y="4435924"/>
            <a:ext cx="2800767" cy="646331"/>
          </a:xfrm>
          <a:prstGeom prst="rect">
            <a:avLst/>
          </a:prstGeom>
        </p:spPr>
        <p:txBody>
          <a:bodyPr wrap="none">
            <a:spAutoFit/>
          </a:bodyPr>
          <a:lstStyle/>
          <a:p>
            <a:r>
              <a:rPr lang="zh-CN" altLang="en-US" sz="1200" b="1" dirty="0">
                <a:solidFill>
                  <a:schemeClr val="tx1">
                    <a:lumMod val="75000"/>
                    <a:lumOff val="25000"/>
                  </a:schemeClr>
                </a:solidFill>
              </a:rPr>
              <a:t>数据恢复点目标</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Recovery Point Objective</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RPO</a:t>
            </a:r>
          </a:p>
          <a:p>
            <a:r>
              <a:rPr lang="zh-CN" altLang="en-US" sz="1200" dirty="0">
                <a:solidFill>
                  <a:schemeClr val="tx1">
                    <a:lumMod val="75000"/>
                    <a:lumOff val="25000"/>
                  </a:schemeClr>
                </a:solidFill>
              </a:rPr>
              <a:t>主要指业务系统所能容忍的数据丢失量</a:t>
            </a:r>
          </a:p>
        </p:txBody>
      </p:sp>
      <p:sp>
        <p:nvSpPr>
          <p:cNvPr id="19" name="矩形 18"/>
          <p:cNvSpPr/>
          <p:nvPr/>
        </p:nvSpPr>
        <p:spPr>
          <a:xfrm>
            <a:off x="5882391" y="5207459"/>
            <a:ext cx="3108543" cy="646331"/>
          </a:xfrm>
          <a:prstGeom prst="rect">
            <a:avLst/>
          </a:prstGeom>
        </p:spPr>
        <p:txBody>
          <a:bodyPr wrap="none">
            <a:spAutoFit/>
          </a:bodyPr>
          <a:lstStyle/>
          <a:p>
            <a:r>
              <a:rPr lang="zh-CN" altLang="en-US" sz="1200" b="1" dirty="0">
                <a:solidFill>
                  <a:schemeClr val="tx1">
                    <a:lumMod val="75000"/>
                    <a:lumOff val="25000"/>
                  </a:schemeClr>
                </a:solidFill>
              </a:rPr>
              <a:t>恢复时间目标</a:t>
            </a:r>
          </a:p>
          <a:p>
            <a:r>
              <a:rPr lang="en-US" altLang="zh-CN" sz="1200" dirty="0">
                <a:solidFill>
                  <a:schemeClr val="tx1">
                    <a:lumMod val="50000"/>
                    <a:lumOff val="50000"/>
                  </a:schemeClr>
                </a:solidFill>
              </a:rPr>
              <a:t>Recovery Time Objective</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RTO</a:t>
            </a:r>
          </a:p>
          <a:p>
            <a:r>
              <a:rPr lang="zh-CN" altLang="en-US" sz="1200" dirty="0">
                <a:solidFill>
                  <a:schemeClr val="tx1">
                    <a:lumMod val="75000"/>
                    <a:lumOff val="25000"/>
                  </a:schemeClr>
                </a:solidFill>
              </a:rPr>
              <a:t>主要指所能容忍的业务停止服务的最长时间</a:t>
            </a:r>
          </a:p>
        </p:txBody>
      </p:sp>
      <p:sp>
        <p:nvSpPr>
          <p:cNvPr id="20" name="左大括号 19"/>
          <p:cNvSpPr/>
          <p:nvPr/>
        </p:nvSpPr>
        <p:spPr>
          <a:xfrm>
            <a:off x="5675062" y="4594014"/>
            <a:ext cx="171520" cy="1111824"/>
          </a:xfrm>
          <a:prstGeom prst="leftBrace">
            <a:avLst>
              <a:gd name="adj1" fmla="val 47619"/>
              <a:gd name="adj2" fmla="val 50000"/>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Tree>
    <p:extLst>
      <p:ext uri="{BB962C8B-B14F-4D97-AF65-F5344CB8AC3E}">
        <p14:creationId xmlns:p14="http://schemas.microsoft.com/office/powerpoint/2010/main" val="2718376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容灾备份</a:t>
            </a:r>
            <a:r>
              <a:rPr lang="en-US" altLang="zh-CN" dirty="0"/>
              <a:t>——</a:t>
            </a:r>
            <a:r>
              <a:rPr lang="zh-CN" altLang="en-US" dirty="0"/>
              <a:t>标准等级</a:t>
            </a:r>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35</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170230448"/>
              </p:ext>
            </p:extLst>
          </p:nvPr>
        </p:nvGraphicFramePr>
        <p:xfrm>
          <a:off x="420454" y="1188138"/>
          <a:ext cx="8355694" cy="4562032"/>
        </p:xfrm>
        <a:graphic>
          <a:graphicData uri="http://schemas.openxmlformats.org/drawingml/2006/table">
            <a:tbl>
              <a:tblPr firstRow="1" firstCol="1" bandRow="1">
                <a:tableStyleId>{7DF18680-E054-41AD-8BC1-D1AEF772440D}</a:tableStyleId>
              </a:tblPr>
              <a:tblGrid>
                <a:gridCol w="830518">
                  <a:extLst>
                    <a:ext uri="{9D8B030D-6E8A-4147-A177-3AD203B41FA5}">
                      <a16:colId xmlns:a16="http://schemas.microsoft.com/office/drawing/2014/main" val="20000"/>
                    </a:ext>
                  </a:extLst>
                </a:gridCol>
                <a:gridCol w="3350488">
                  <a:extLst>
                    <a:ext uri="{9D8B030D-6E8A-4147-A177-3AD203B41FA5}">
                      <a16:colId xmlns:a16="http://schemas.microsoft.com/office/drawing/2014/main" val="20001"/>
                    </a:ext>
                  </a:extLst>
                </a:gridCol>
                <a:gridCol w="843148">
                  <a:extLst>
                    <a:ext uri="{9D8B030D-6E8A-4147-A177-3AD203B41FA5}">
                      <a16:colId xmlns:a16="http://schemas.microsoft.com/office/drawing/2014/main" val="20002"/>
                    </a:ext>
                  </a:extLst>
                </a:gridCol>
                <a:gridCol w="3331540">
                  <a:extLst>
                    <a:ext uri="{9D8B030D-6E8A-4147-A177-3AD203B41FA5}">
                      <a16:colId xmlns:a16="http://schemas.microsoft.com/office/drawing/2014/main" val="20003"/>
                    </a:ext>
                  </a:extLst>
                </a:gridCol>
              </a:tblGrid>
              <a:tr h="413475">
                <a:tc gridSpan="2">
                  <a:txBody>
                    <a:bodyPr/>
                    <a:lstStyle/>
                    <a:p>
                      <a:pPr indent="0" algn="ctr">
                        <a:lnSpc>
                          <a:spcPts val="1400"/>
                        </a:lnSpc>
                        <a:spcAft>
                          <a:spcPts val="0"/>
                        </a:spcAft>
                        <a:tabLst>
                          <a:tab pos="2628265" algn="ctr"/>
                          <a:tab pos="5292725" algn="r"/>
                        </a:tabLst>
                      </a:pPr>
                      <a:r>
                        <a:rPr lang="en-US" sz="1200" kern="500">
                          <a:effectLst/>
                        </a:rPr>
                        <a:t>SHARE78</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hMerge="1">
                  <a:txBody>
                    <a:bodyPr/>
                    <a:lstStyle/>
                    <a:p>
                      <a:endParaRPr lang="zh-CN" altLang="en-US"/>
                    </a:p>
                  </a:txBody>
                  <a:tcPr/>
                </a:tc>
                <a:tc gridSpan="2">
                  <a:txBody>
                    <a:bodyPr/>
                    <a:lstStyle/>
                    <a:p>
                      <a:pPr indent="266700" algn="ctr">
                        <a:lnSpc>
                          <a:spcPts val="1400"/>
                        </a:lnSpc>
                        <a:spcAft>
                          <a:spcPts val="0"/>
                        </a:spcAft>
                        <a:tabLst>
                          <a:tab pos="2628265" algn="ctr"/>
                          <a:tab pos="5292725" algn="r"/>
                        </a:tabLst>
                      </a:pPr>
                      <a:r>
                        <a:rPr lang="en-US" sz="1200" kern="500" dirty="0">
                          <a:effectLst/>
                        </a:rPr>
                        <a:t>GB/T 20988</a:t>
                      </a:r>
                      <a:r>
                        <a:rPr lang="zh-CN" sz="1200" kern="500" dirty="0">
                          <a:effectLst/>
                        </a:rPr>
                        <a:t>—</a:t>
                      </a:r>
                      <a:r>
                        <a:rPr lang="en-US" sz="1200" kern="500" dirty="0">
                          <a:effectLst/>
                        </a:rPr>
                        <a:t>2007</a:t>
                      </a:r>
                      <a:endParaRPr lang="zh-CN" sz="1200" kern="500" dirty="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hMerge="1">
                  <a:txBody>
                    <a:bodyPr/>
                    <a:lstStyle/>
                    <a:p>
                      <a:endParaRPr lang="zh-CN" altLang="en-US"/>
                    </a:p>
                  </a:txBody>
                  <a:tcPr/>
                </a:tc>
                <a:extLst>
                  <a:ext uri="{0D108BD9-81ED-4DB2-BD59-A6C34878D82A}">
                    <a16:rowId xmlns:a16="http://schemas.microsoft.com/office/drawing/2014/main" val="10000"/>
                  </a:ext>
                </a:extLst>
              </a:tr>
              <a:tr h="592651">
                <a:tc>
                  <a:txBody>
                    <a:bodyPr/>
                    <a:lstStyle/>
                    <a:p>
                      <a:pPr indent="0" algn="ctr">
                        <a:lnSpc>
                          <a:spcPts val="1400"/>
                        </a:lnSpc>
                        <a:spcAft>
                          <a:spcPts val="0"/>
                        </a:spcAft>
                        <a:tabLst>
                          <a:tab pos="2628265" algn="ctr"/>
                          <a:tab pos="5292725" algn="r"/>
                        </a:tabLst>
                      </a:pPr>
                      <a:r>
                        <a:rPr lang="en-US" sz="1200" kern="500">
                          <a:effectLst/>
                        </a:rPr>
                        <a:t>Tier-0</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在异地</a:t>
                      </a:r>
                      <a:r>
                        <a:rPr lang="zh-CN" sz="1200" kern="500" dirty="0">
                          <a:solidFill>
                            <a:srgbClr val="FF0000"/>
                          </a:solidFill>
                          <a:effectLst/>
                        </a:rPr>
                        <a:t>没有备份数据</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rowSpan="2">
                  <a:txBody>
                    <a:bodyPr/>
                    <a:lstStyle/>
                    <a:p>
                      <a:pPr indent="0" algn="ctr">
                        <a:lnSpc>
                          <a:spcPts val="1400"/>
                        </a:lnSpc>
                        <a:spcAft>
                          <a:spcPts val="0"/>
                        </a:spcAft>
                        <a:tabLst>
                          <a:tab pos="2628265" algn="ctr"/>
                          <a:tab pos="5292725" algn="r"/>
                        </a:tabLst>
                      </a:pPr>
                      <a:r>
                        <a:rPr lang="zh-CN" sz="1200" kern="500">
                          <a:effectLst/>
                        </a:rPr>
                        <a:t>第一级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rowSpan="2">
                  <a:txBody>
                    <a:bodyPr/>
                    <a:lstStyle/>
                    <a:p>
                      <a:pPr indent="0" algn="just">
                        <a:lnSpc>
                          <a:spcPts val="1400"/>
                        </a:lnSpc>
                        <a:spcAft>
                          <a:spcPts val="0"/>
                        </a:spcAft>
                        <a:tabLst>
                          <a:tab pos="2628265" algn="ctr"/>
                          <a:tab pos="5292725" algn="r"/>
                        </a:tabLst>
                      </a:pPr>
                      <a:r>
                        <a:rPr lang="zh-CN" sz="1200" kern="500">
                          <a:effectLst/>
                        </a:rPr>
                        <a:t>异地有备份数据，没有备份系统，没有网络</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1"/>
                  </a:ext>
                </a:extLst>
              </a:tr>
              <a:tr h="592651">
                <a:tc>
                  <a:txBody>
                    <a:bodyPr/>
                    <a:lstStyle/>
                    <a:p>
                      <a:pPr indent="0" algn="ctr">
                        <a:lnSpc>
                          <a:spcPts val="1400"/>
                        </a:lnSpc>
                        <a:spcAft>
                          <a:spcPts val="0"/>
                        </a:spcAft>
                        <a:tabLst>
                          <a:tab pos="2628265" algn="ctr"/>
                          <a:tab pos="5292725" algn="r"/>
                        </a:tabLst>
                      </a:pPr>
                      <a:r>
                        <a:rPr lang="en-US" sz="1200" kern="500">
                          <a:effectLst/>
                        </a:rPr>
                        <a:t>Tier-1</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l">
                        <a:lnSpc>
                          <a:spcPts val="1400"/>
                        </a:lnSpc>
                        <a:spcAft>
                          <a:spcPts val="0"/>
                        </a:spcAft>
                        <a:tabLst>
                          <a:tab pos="2628265" algn="ctr"/>
                          <a:tab pos="5292725" algn="r"/>
                        </a:tabLst>
                      </a:pPr>
                      <a:r>
                        <a:rPr lang="zh-CN" sz="1200" kern="500" dirty="0">
                          <a:effectLst/>
                        </a:rPr>
                        <a:t>异地有备份数据，</a:t>
                      </a:r>
                      <a:r>
                        <a:rPr lang="zh-CN" sz="1200" kern="500" dirty="0">
                          <a:solidFill>
                            <a:srgbClr val="FF0000"/>
                          </a:solidFill>
                          <a:effectLst/>
                        </a:rPr>
                        <a:t>没有备份系统，没有网络</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592651">
                <a:tc>
                  <a:txBody>
                    <a:bodyPr/>
                    <a:lstStyle/>
                    <a:p>
                      <a:pPr indent="0" algn="ctr">
                        <a:lnSpc>
                          <a:spcPts val="1400"/>
                        </a:lnSpc>
                        <a:spcAft>
                          <a:spcPts val="0"/>
                        </a:spcAft>
                        <a:tabLst>
                          <a:tab pos="2628265" algn="ctr"/>
                          <a:tab pos="5292725" algn="r"/>
                        </a:tabLst>
                      </a:pPr>
                      <a:r>
                        <a:rPr lang="en-US" sz="1200" kern="500">
                          <a:effectLst/>
                        </a:rPr>
                        <a:t>Tier-2</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异地有备份数据，有备份系统，</a:t>
                      </a:r>
                      <a:r>
                        <a:rPr lang="zh-CN" sz="1200" kern="500" dirty="0">
                          <a:solidFill>
                            <a:srgbClr val="FF0000"/>
                          </a:solidFill>
                          <a:effectLst/>
                        </a:rPr>
                        <a:t>没有网络</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ctr">
                        <a:lnSpc>
                          <a:spcPts val="1400"/>
                        </a:lnSpc>
                        <a:spcAft>
                          <a:spcPts val="0"/>
                        </a:spcAft>
                        <a:tabLst>
                          <a:tab pos="2628265" algn="ctr"/>
                          <a:tab pos="5292725" algn="r"/>
                        </a:tabLst>
                      </a:pPr>
                      <a:r>
                        <a:rPr lang="zh-CN" sz="1200" kern="500">
                          <a:effectLst/>
                        </a:rPr>
                        <a:t>第二级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a:effectLst/>
                        </a:rPr>
                        <a:t>异地有备份数据，备份系统和网络在预定时间内可以安装好</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3"/>
                  </a:ext>
                </a:extLst>
              </a:tr>
              <a:tr h="592651">
                <a:tc>
                  <a:txBody>
                    <a:bodyPr/>
                    <a:lstStyle/>
                    <a:p>
                      <a:pPr indent="0" algn="ctr">
                        <a:lnSpc>
                          <a:spcPts val="1400"/>
                        </a:lnSpc>
                        <a:spcAft>
                          <a:spcPts val="0"/>
                        </a:spcAft>
                        <a:tabLst>
                          <a:tab pos="2628265" algn="ctr"/>
                          <a:tab pos="5292725" algn="r"/>
                        </a:tabLst>
                      </a:pPr>
                      <a:r>
                        <a:rPr lang="en-US" sz="1200" kern="500">
                          <a:effectLst/>
                        </a:rPr>
                        <a:t>Tier-3</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异地有备份数据，有备份系统，有网络支持</a:t>
                      </a:r>
                      <a:endParaRPr lang="zh-CN" sz="12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ctr">
                        <a:lnSpc>
                          <a:spcPts val="1400"/>
                        </a:lnSpc>
                        <a:spcAft>
                          <a:spcPts val="0"/>
                        </a:spcAft>
                        <a:tabLst>
                          <a:tab pos="2628265" algn="ctr"/>
                          <a:tab pos="5292725" algn="r"/>
                        </a:tabLst>
                      </a:pPr>
                      <a:r>
                        <a:rPr lang="zh-CN" sz="1200" kern="500">
                          <a:effectLst/>
                        </a:rPr>
                        <a:t>第三级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spc="-10">
                          <a:effectLst/>
                        </a:rPr>
                        <a:t>异地有备份数据，有备份系统，部分网络支持</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4"/>
                  </a:ext>
                </a:extLst>
              </a:tr>
              <a:tr h="592651">
                <a:tc>
                  <a:txBody>
                    <a:bodyPr/>
                    <a:lstStyle/>
                    <a:p>
                      <a:pPr indent="0" algn="ctr">
                        <a:lnSpc>
                          <a:spcPts val="1400"/>
                        </a:lnSpc>
                        <a:spcAft>
                          <a:spcPts val="0"/>
                        </a:spcAft>
                        <a:tabLst>
                          <a:tab pos="2628265" algn="ctr"/>
                          <a:tab pos="5292725" algn="r"/>
                        </a:tabLst>
                      </a:pPr>
                      <a:r>
                        <a:rPr lang="en-US" sz="1200" kern="500">
                          <a:effectLst/>
                        </a:rPr>
                        <a:t>Tier-4</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主备两个中心的数据相互备份，</a:t>
                      </a:r>
                      <a:r>
                        <a:rPr lang="zh-CN" sz="1200" kern="500" dirty="0">
                          <a:solidFill>
                            <a:srgbClr val="FF0000"/>
                          </a:solidFill>
                          <a:effectLst/>
                        </a:rPr>
                        <a:t>关键应用恢复时间达到小时级</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ctr">
                        <a:lnSpc>
                          <a:spcPts val="1400"/>
                        </a:lnSpc>
                        <a:spcAft>
                          <a:spcPts val="0"/>
                        </a:spcAft>
                        <a:tabLst>
                          <a:tab pos="2628265" algn="ctr"/>
                          <a:tab pos="5292725" algn="r"/>
                        </a:tabLst>
                      </a:pPr>
                      <a:r>
                        <a:rPr lang="zh-CN" sz="1200" kern="500">
                          <a:effectLst/>
                        </a:rPr>
                        <a:t>第四级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a:effectLst/>
                        </a:rPr>
                        <a:t>异地有备份数据，有备份系统，完整网络支持，关键应用恢复时间达到小时级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5"/>
                  </a:ext>
                </a:extLst>
              </a:tr>
              <a:tr h="592651">
                <a:tc>
                  <a:txBody>
                    <a:bodyPr/>
                    <a:lstStyle/>
                    <a:p>
                      <a:pPr indent="0" algn="ctr">
                        <a:lnSpc>
                          <a:spcPts val="1400"/>
                        </a:lnSpc>
                        <a:spcAft>
                          <a:spcPts val="0"/>
                        </a:spcAft>
                        <a:tabLst>
                          <a:tab pos="2628265" algn="ctr"/>
                          <a:tab pos="5292725" algn="r"/>
                        </a:tabLst>
                      </a:pPr>
                      <a:r>
                        <a:rPr lang="en-US" sz="1200" kern="500">
                          <a:effectLst/>
                        </a:rPr>
                        <a:t>Tier-5</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数据</a:t>
                      </a:r>
                      <a:r>
                        <a:rPr lang="zh-CN" sz="1200" kern="500" dirty="0">
                          <a:solidFill>
                            <a:srgbClr val="FF0000"/>
                          </a:solidFill>
                          <a:effectLst/>
                        </a:rPr>
                        <a:t>同时写向</a:t>
                      </a:r>
                      <a:r>
                        <a:rPr lang="zh-CN" sz="1200" kern="500" dirty="0">
                          <a:effectLst/>
                        </a:rPr>
                        <a:t>主备中心，实现双重在线存储，关键应用恢复时间达到</a:t>
                      </a:r>
                      <a:r>
                        <a:rPr lang="zh-CN" sz="1200" kern="500" dirty="0">
                          <a:solidFill>
                            <a:srgbClr val="FF0000"/>
                          </a:solidFill>
                          <a:effectLst/>
                        </a:rPr>
                        <a:t>分钟级</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ctr">
                        <a:lnSpc>
                          <a:spcPts val="1400"/>
                        </a:lnSpc>
                        <a:spcAft>
                          <a:spcPts val="0"/>
                        </a:spcAft>
                        <a:tabLst>
                          <a:tab pos="2628265" algn="ctr"/>
                          <a:tab pos="5292725" algn="r"/>
                        </a:tabLst>
                      </a:pPr>
                      <a:r>
                        <a:rPr lang="zh-CN" sz="1200" kern="500">
                          <a:effectLst/>
                        </a:rPr>
                        <a:t>第五级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a:effectLst/>
                        </a:rPr>
                        <a:t>数据同时写向主备中心，关键应用恢复时间达到分钟级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6"/>
                  </a:ext>
                </a:extLst>
              </a:tr>
              <a:tr h="592651">
                <a:tc>
                  <a:txBody>
                    <a:bodyPr/>
                    <a:lstStyle/>
                    <a:p>
                      <a:pPr indent="0" algn="ctr">
                        <a:lnSpc>
                          <a:spcPts val="1400"/>
                        </a:lnSpc>
                        <a:spcAft>
                          <a:spcPts val="0"/>
                        </a:spcAft>
                        <a:tabLst>
                          <a:tab pos="2628265" algn="ctr"/>
                          <a:tab pos="5292725" algn="r"/>
                        </a:tabLst>
                      </a:pPr>
                      <a:r>
                        <a:rPr lang="en-US" sz="1200" kern="500">
                          <a:effectLst/>
                        </a:rPr>
                        <a:t>Tier-6</a:t>
                      </a:r>
                      <a:endParaRPr lang="zh-CN" sz="1200" kern="500">
                        <a:solidFill>
                          <a:srgbClr val="00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主备中心</a:t>
                      </a:r>
                      <a:r>
                        <a:rPr lang="zh-CN" sz="1200" kern="500" dirty="0">
                          <a:solidFill>
                            <a:srgbClr val="FF0000"/>
                          </a:solidFill>
                          <a:effectLst/>
                        </a:rPr>
                        <a:t>同时向外提供服务</a:t>
                      </a:r>
                      <a:r>
                        <a:rPr lang="zh-CN" sz="1200" kern="500" dirty="0">
                          <a:effectLst/>
                        </a:rPr>
                        <a:t>，可实现负载均衡，</a:t>
                      </a:r>
                      <a:r>
                        <a:rPr lang="zh-CN" sz="1200" kern="500" dirty="0">
                          <a:solidFill>
                            <a:srgbClr val="FF0000"/>
                          </a:solidFill>
                          <a:effectLst/>
                        </a:rPr>
                        <a:t>数据丢失率为零</a:t>
                      </a:r>
                      <a:endParaRPr lang="zh-CN" sz="1200" kern="500" dirty="0">
                        <a:solidFill>
                          <a:srgbClr val="FF0000"/>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ctr">
                        <a:lnSpc>
                          <a:spcPts val="1400"/>
                        </a:lnSpc>
                        <a:spcAft>
                          <a:spcPts val="0"/>
                        </a:spcAft>
                        <a:tabLst>
                          <a:tab pos="2628265" algn="ctr"/>
                          <a:tab pos="5292725" algn="r"/>
                        </a:tabLst>
                      </a:pPr>
                      <a:r>
                        <a:rPr lang="zh-CN" sz="1200" kern="500">
                          <a:effectLst/>
                        </a:rPr>
                        <a:t>第六级</a:t>
                      </a:r>
                      <a:endParaRPr lang="zh-CN" sz="12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tc>
                  <a:txBody>
                    <a:bodyPr/>
                    <a:lstStyle/>
                    <a:p>
                      <a:pPr indent="0" algn="just">
                        <a:lnSpc>
                          <a:spcPts val="1400"/>
                        </a:lnSpc>
                        <a:spcAft>
                          <a:spcPts val="0"/>
                        </a:spcAft>
                        <a:tabLst>
                          <a:tab pos="2628265" algn="ctr"/>
                          <a:tab pos="5292725" algn="r"/>
                        </a:tabLst>
                      </a:pPr>
                      <a:r>
                        <a:rPr lang="zh-CN" sz="1200" kern="500" dirty="0">
                          <a:effectLst/>
                        </a:rPr>
                        <a:t>主备中心同时向外提供服务，应用远程集群，数据丢失率为零</a:t>
                      </a:r>
                      <a:endParaRPr lang="zh-CN" sz="12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111812" marR="11181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863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容灾备份</a:t>
            </a:r>
            <a:r>
              <a:rPr lang="en-US" altLang="zh-CN" dirty="0"/>
              <a:t>——</a:t>
            </a:r>
            <a:r>
              <a:rPr lang="zh-CN" altLang="en-US" dirty="0"/>
              <a:t>关键技术</a:t>
            </a:r>
          </a:p>
        </p:txBody>
      </p:sp>
      <p:sp>
        <p:nvSpPr>
          <p:cNvPr id="3" name="内容占位符 2"/>
          <p:cNvSpPr>
            <a:spLocks noGrp="1"/>
          </p:cNvSpPr>
          <p:nvPr>
            <p:ph idx="1"/>
          </p:nvPr>
        </p:nvSpPr>
        <p:spPr/>
        <p:txBody>
          <a:bodyPr/>
          <a:lstStyle/>
          <a:p>
            <a:r>
              <a:rPr lang="zh-CN" altLang="en-US" dirty="0"/>
              <a:t>核心：复制数据</a:t>
            </a:r>
            <a:endParaRPr lang="en-US" altLang="zh-CN" dirty="0"/>
          </a:p>
          <a:p>
            <a:r>
              <a:rPr lang="zh-CN" altLang="en-US" dirty="0"/>
              <a:t>远程镜像技术</a:t>
            </a:r>
            <a:endParaRPr lang="en-US" altLang="zh-CN" dirty="0"/>
          </a:p>
          <a:p>
            <a:endParaRPr lang="en-US" altLang="zh-CN" dirty="0"/>
          </a:p>
          <a:p>
            <a:r>
              <a:rPr lang="zh-CN" altLang="en-US" dirty="0"/>
              <a:t>快照技术</a:t>
            </a:r>
            <a:endParaRPr lang="en-US" altLang="zh-CN" dirty="0"/>
          </a:p>
          <a:p>
            <a:endParaRPr lang="en-US" altLang="zh-CN" dirty="0"/>
          </a:p>
          <a:p>
            <a:endParaRPr lang="en-US" altLang="zh-CN" dirty="0"/>
          </a:p>
          <a:p>
            <a:r>
              <a:rPr lang="zh-CN" altLang="en-US" dirty="0"/>
              <a:t>基于</a:t>
            </a:r>
            <a:r>
              <a:rPr lang="en-US" altLang="zh-CN" dirty="0"/>
              <a:t>IP</a:t>
            </a:r>
            <a:r>
              <a:rPr lang="zh-CN" altLang="en-US" dirty="0"/>
              <a:t>的</a:t>
            </a:r>
            <a:r>
              <a:rPr lang="en-US" altLang="zh-CN" dirty="0"/>
              <a:t>SAN</a:t>
            </a:r>
            <a:r>
              <a:rPr lang="zh-CN" altLang="en-US" dirty="0"/>
              <a:t>的远程数据容灾备份技术</a:t>
            </a:r>
            <a:endParaRPr lang="en-US" altLang="zh-CN" dirty="0"/>
          </a:p>
          <a:p>
            <a:endParaRPr lang="en-US" altLang="zh-CN" dirty="0"/>
          </a:p>
          <a:p>
            <a:endParaRPr lang="en-US" altLang="zh-CN" dirty="0"/>
          </a:p>
          <a:p>
            <a:r>
              <a:rPr lang="zh-CN" altLang="en-US" dirty="0"/>
              <a:t>数据库复制技术</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36</a:t>
            </a:fld>
            <a:endParaRPr lang="zh-CN" altLang="en-US"/>
          </a:p>
        </p:txBody>
      </p:sp>
      <p:sp>
        <p:nvSpPr>
          <p:cNvPr id="6" name="矩形 5"/>
          <p:cNvSpPr/>
          <p:nvPr/>
        </p:nvSpPr>
        <p:spPr>
          <a:xfrm>
            <a:off x="694101" y="1913417"/>
            <a:ext cx="802786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主从镜像系统；远程复制；数据传输失败，数据不一致；延迟复制技术</a:t>
            </a:r>
            <a:endParaRPr lang="en-US" altLang="zh-CN" sz="1600" dirty="0"/>
          </a:p>
        </p:txBody>
      </p:sp>
      <p:sp>
        <p:nvSpPr>
          <p:cNvPr id="7" name="矩形 6"/>
          <p:cNvSpPr/>
          <p:nvPr/>
        </p:nvSpPr>
        <p:spPr>
          <a:xfrm>
            <a:off x="694101" y="2765495"/>
            <a:ext cx="802786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将远程存储系统中的信息备份到磁带库、光盘库；通过软件对要备份的磁盘子系统的数据快速扫描；备份数据复制到缓冲区，存在缓冲区调度的问题</a:t>
            </a:r>
            <a:endParaRPr lang="en-US" altLang="zh-CN" sz="1600" dirty="0"/>
          </a:p>
        </p:txBody>
      </p:sp>
      <p:sp>
        <p:nvSpPr>
          <p:cNvPr id="8" name="矩形 7"/>
          <p:cNvSpPr/>
          <p:nvPr/>
        </p:nvSpPr>
        <p:spPr>
          <a:xfrm>
            <a:off x="694101" y="3863794"/>
            <a:ext cx="802786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将主数据中心</a:t>
            </a:r>
            <a:r>
              <a:rPr lang="en-US" altLang="zh-CN" sz="1600" dirty="0"/>
              <a:t>SAN(Storage Area Networks)</a:t>
            </a:r>
            <a:r>
              <a:rPr lang="zh-CN" altLang="en-US" sz="1600" dirty="0"/>
              <a:t>中的信息通过现有</a:t>
            </a:r>
            <a:r>
              <a:rPr lang="en-US" altLang="zh-CN" sz="1600" dirty="0"/>
              <a:t>TCP/IP</a:t>
            </a:r>
            <a:r>
              <a:rPr lang="zh-CN" altLang="en-US" sz="1600" dirty="0"/>
              <a:t>网络远程复制到备份中心</a:t>
            </a:r>
            <a:r>
              <a:rPr lang="en-US" altLang="zh-CN" sz="1600" dirty="0"/>
              <a:t>SAN</a:t>
            </a:r>
            <a:r>
              <a:rPr lang="zh-CN" altLang="en-US" sz="1600" dirty="0"/>
              <a:t>中；可跨越</a:t>
            </a:r>
            <a:r>
              <a:rPr lang="en-US" altLang="zh-CN" sz="1600" dirty="0"/>
              <a:t>LAN</a:t>
            </a:r>
            <a:r>
              <a:rPr lang="zh-CN" altLang="en-US" sz="1600" dirty="0"/>
              <a:t>、</a:t>
            </a:r>
            <a:r>
              <a:rPr lang="en-US" altLang="zh-CN" sz="1600" dirty="0"/>
              <a:t>MAN</a:t>
            </a:r>
            <a:r>
              <a:rPr lang="zh-CN" altLang="en-US" sz="1600" dirty="0"/>
              <a:t>、</a:t>
            </a:r>
            <a:r>
              <a:rPr lang="en-US" altLang="zh-CN" sz="1600" dirty="0"/>
              <a:t>WAN</a:t>
            </a:r>
            <a:r>
              <a:rPr lang="zh-CN" altLang="en-US" sz="1600" dirty="0"/>
              <a:t>，成本低可扩展性好</a:t>
            </a:r>
            <a:endParaRPr lang="en-US" altLang="zh-CN" sz="1600" dirty="0"/>
          </a:p>
        </p:txBody>
      </p:sp>
      <p:sp>
        <p:nvSpPr>
          <p:cNvPr id="9" name="矩形 8"/>
          <p:cNvSpPr/>
          <p:nvPr/>
        </p:nvSpPr>
        <p:spPr>
          <a:xfrm>
            <a:off x="694101" y="4962093"/>
            <a:ext cx="802786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1600" dirty="0"/>
              <a:t>数据必须实时、准确、可在线查询；数据复制具有独立性、配置简单、便于监控；</a:t>
            </a:r>
            <a:endParaRPr lang="en-US" altLang="zh-CN" sz="1600" dirty="0"/>
          </a:p>
        </p:txBody>
      </p:sp>
      <p:sp>
        <p:nvSpPr>
          <p:cNvPr id="10" name="矩形 9"/>
          <p:cNvSpPr/>
          <p:nvPr/>
        </p:nvSpPr>
        <p:spPr>
          <a:xfrm>
            <a:off x="1771159" y="5552369"/>
            <a:ext cx="5873750" cy="33855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en-US" altLang="zh-CN" sz="1600" dirty="0"/>
              <a:t>Spanner:</a:t>
            </a:r>
            <a:r>
              <a:rPr lang="zh-CN" altLang="en-US" sz="1600" dirty="0"/>
              <a:t>谷歌的可扩展、多版本、全球分布式、同步复制数据库</a:t>
            </a:r>
            <a:endParaRPr lang="en-US" altLang="zh-CN" sz="1600" dirty="0"/>
          </a:p>
        </p:txBody>
      </p:sp>
    </p:spTree>
    <p:extLst>
      <p:ext uri="{BB962C8B-B14F-4D97-AF65-F5344CB8AC3E}">
        <p14:creationId xmlns:p14="http://schemas.microsoft.com/office/powerpoint/2010/main" val="2030961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r>
              <a:rPr lang="en-US" altLang="zh-CN" dirty="0" err="1"/>
              <a:t>FatTree</a:t>
            </a:r>
            <a:r>
              <a:rPr lang="zh-CN" altLang="en-US" dirty="0"/>
              <a:t>，</a:t>
            </a:r>
            <a:r>
              <a:rPr lang="en-US" altLang="zh-CN" dirty="0"/>
              <a:t>VL2</a:t>
            </a:r>
          </a:p>
          <a:p>
            <a:pPr lvl="1"/>
            <a:r>
              <a:rPr lang="zh-CN" altLang="en-US" dirty="0"/>
              <a:t>递归层次结构：</a:t>
            </a:r>
            <a:r>
              <a:rPr lang="en-US" altLang="zh-CN" dirty="0" err="1"/>
              <a:t>DCell</a:t>
            </a:r>
            <a:r>
              <a:rPr lang="zh-CN" altLang="en-US" dirty="0"/>
              <a:t>，</a:t>
            </a:r>
            <a:r>
              <a:rPr lang="en-US" altLang="zh-CN" dirty="0" err="1"/>
              <a:t>FiConn</a:t>
            </a:r>
            <a:r>
              <a:rPr lang="zh-CN" altLang="en-US" dirty="0"/>
              <a:t>，</a:t>
            </a:r>
            <a:r>
              <a:rPr lang="en-US" altLang="zh-CN" dirty="0" err="1"/>
              <a:t>BCube</a:t>
            </a:r>
            <a:endParaRPr lang="en-US" altLang="zh-CN" dirty="0"/>
          </a:p>
          <a:p>
            <a:pPr lvl="1"/>
            <a:r>
              <a:rPr lang="zh-CN" altLang="en-US" dirty="0"/>
              <a:t>光交换网络：</a:t>
            </a:r>
            <a:r>
              <a:rPr lang="en-US" altLang="zh-CN" dirty="0"/>
              <a:t>Helios</a:t>
            </a:r>
            <a:r>
              <a:rPr lang="zh-CN" altLang="en-US" dirty="0"/>
              <a:t>， </a:t>
            </a:r>
            <a:r>
              <a:rPr lang="en-US" altLang="zh-CN" dirty="0"/>
              <a:t>OSA</a:t>
            </a:r>
          </a:p>
          <a:p>
            <a:pPr lvl="1"/>
            <a:r>
              <a:rPr lang="zh-CN" altLang="en-US" dirty="0"/>
              <a:t>无线数据中心网络：</a:t>
            </a:r>
            <a:r>
              <a:rPr lang="en-US" altLang="zh-CN" dirty="0"/>
              <a:t>WDCN</a:t>
            </a:r>
          </a:p>
          <a:p>
            <a:pPr lvl="1"/>
            <a:r>
              <a:rPr lang="zh-CN" altLang="en-US" dirty="0"/>
              <a:t>软件定义网络：</a:t>
            </a:r>
            <a:r>
              <a:rPr lang="en-US" altLang="zh-CN" dirty="0" err="1"/>
              <a:t>Openflow</a:t>
            </a:r>
            <a:endParaRPr lang="en-US" altLang="zh-CN" dirty="0"/>
          </a:p>
          <a:p>
            <a:r>
              <a:rPr lang="zh-CN" altLang="en-US" dirty="0"/>
              <a:t>绿色节能技术</a:t>
            </a:r>
            <a:endParaRPr lang="en-US" altLang="zh-CN" dirty="0"/>
          </a:p>
          <a:p>
            <a:pPr lvl="1"/>
            <a:r>
              <a:rPr lang="zh-CN" altLang="en-US" dirty="0"/>
              <a:t>配电系统节能、空调系统节能、集装箱数据中心节能、节能策略和算法研究、新能源应用</a:t>
            </a:r>
            <a:endParaRPr lang="en-US" altLang="zh-CN" dirty="0"/>
          </a:p>
          <a:p>
            <a:pPr lvl="1"/>
            <a:r>
              <a:rPr lang="zh-CN" altLang="en-US" dirty="0"/>
              <a:t>典型绿色节能数据中心</a:t>
            </a:r>
            <a:endParaRPr lang="en-US" altLang="zh-CN" dirty="0"/>
          </a:p>
          <a:p>
            <a:r>
              <a:rPr lang="zh-CN" altLang="en-US" dirty="0"/>
              <a:t>自动化管理</a:t>
            </a:r>
            <a:endParaRPr lang="en-US" altLang="zh-CN" dirty="0"/>
          </a:p>
          <a:p>
            <a:pPr lvl="1"/>
            <a:r>
              <a:rPr lang="zh-CN" altLang="en-US" dirty="0"/>
              <a:t>特征、实施阶段</a:t>
            </a:r>
            <a:endParaRPr lang="en-US" altLang="zh-CN" dirty="0"/>
          </a:p>
          <a:p>
            <a:r>
              <a:rPr lang="zh-CN" altLang="en-US" dirty="0"/>
              <a:t>容灾备份</a:t>
            </a:r>
            <a:endParaRPr lang="en-US" altLang="zh-CN" dirty="0"/>
          </a:p>
          <a:p>
            <a:pPr lvl="1"/>
            <a:r>
              <a:rPr lang="zh-CN" altLang="en-US" dirty="0"/>
              <a:t>层次、等级标准、关键技术</a:t>
            </a:r>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37</a:t>
            </a:fld>
            <a:endParaRPr lang="zh-CN" altLang="en-US"/>
          </a:p>
        </p:txBody>
      </p:sp>
    </p:spTree>
    <p:extLst>
      <p:ext uri="{BB962C8B-B14F-4D97-AF65-F5344CB8AC3E}">
        <p14:creationId xmlns:p14="http://schemas.microsoft.com/office/powerpoint/2010/main" val="6976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02AE1E35-F495-4665-8CB0-CDD28443F6EA}" type="slidenum">
              <a:rPr lang="zh-CN" altLang="en-US" smtClean="0"/>
              <a:t>38</a:t>
            </a:fld>
            <a:endParaRPr lang="zh-CN" altLang="en-US"/>
          </a:p>
        </p:txBody>
      </p:sp>
    </p:spTree>
    <p:extLst>
      <p:ext uri="{BB962C8B-B14F-4D97-AF65-F5344CB8AC3E}">
        <p14:creationId xmlns:p14="http://schemas.microsoft.com/office/powerpoint/2010/main" val="315728298"/>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云数据中心架构回顾</a:t>
            </a:r>
          </a:p>
        </p:txBody>
      </p:sp>
      <p:sp>
        <p:nvSpPr>
          <p:cNvPr id="3" name="内容占位符 2"/>
          <p:cNvSpPr>
            <a:spLocks noGrp="1"/>
          </p:cNvSpPr>
          <p:nvPr>
            <p:ph idx="1"/>
          </p:nvPr>
        </p:nvSpPr>
        <p:spPr/>
        <p:txBody>
          <a:bodyPr>
            <a:normAutofit/>
          </a:bodyPr>
          <a:lstStyle/>
          <a:p>
            <a:r>
              <a:rPr lang="en-US" altLang="zh-CN" dirty="0"/>
              <a:t>IaaS</a:t>
            </a:r>
            <a:r>
              <a:rPr lang="zh-CN" altLang="en-US" dirty="0"/>
              <a:t>，</a:t>
            </a:r>
            <a:r>
              <a:rPr lang="en-US" altLang="zh-CN" dirty="0" err="1"/>
              <a:t>DaaS</a:t>
            </a:r>
            <a:r>
              <a:rPr lang="zh-CN" altLang="en-US" dirty="0"/>
              <a:t>，</a:t>
            </a:r>
            <a:r>
              <a:rPr lang="en-US" altLang="zh-CN" dirty="0"/>
              <a:t>PaaS</a:t>
            </a:r>
            <a:r>
              <a:rPr lang="zh-CN" altLang="en-US" dirty="0"/>
              <a:t>，</a:t>
            </a:r>
            <a:r>
              <a:rPr lang="en-US" altLang="zh-CN" dirty="0"/>
              <a:t>SaaS</a:t>
            </a:r>
          </a:p>
        </p:txBody>
      </p:sp>
      <p:sp>
        <p:nvSpPr>
          <p:cNvPr id="5" name="灯片编号占位符 4"/>
          <p:cNvSpPr>
            <a:spLocks noGrp="1"/>
          </p:cNvSpPr>
          <p:nvPr>
            <p:ph type="sldNum" sz="quarter" idx="12"/>
          </p:nvPr>
        </p:nvSpPr>
        <p:spPr/>
        <p:txBody>
          <a:bodyPr/>
          <a:lstStyle/>
          <a:p>
            <a:fld id="{02AE1E35-F495-4665-8CB0-CDD28443F6EA}" type="slidenum">
              <a:rPr lang="zh-CN" altLang="en-US" smtClean="0"/>
              <a:t>4</a:t>
            </a:fld>
            <a:endParaRPr lang="zh-CN" altLang="en-US"/>
          </a:p>
        </p:txBody>
      </p:sp>
      <p:pic>
        <p:nvPicPr>
          <p:cNvPr id="7" name="Picture 3">
            <a:extLst>
              <a:ext uri="{FF2B5EF4-FFF2-40B4-BE49-F238E27FC236}">
                <a16:creationId xmlns:a16="http://schemas.microsoft.com/office/drawing/2014/main" id="{C0E0E4BD-F2D3-4053-A4DD-C55C0BFF1D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765" y="2017588"/>
            <a:ext cx="8028892" cy="4788531"/>
          </a:xfrm>
          <a:prstGeom prst="rect">
            <a:avLst/>
          </a:prstGeom>
          <a:noFill/>
          <a:ln>
            <a:noFill/>
          </a:ln>
        </p:spPr>
      </p:pic>
    </p:spTree>
    <p:extLst>
      <p:ext uri="{BB962C8B-B14F-4D97-AF65-F5344CB8AC3E}">
        <p14:creationId xmlns:p14="http://schemas.microsoft.com/office/powerpoint/2010/main" val="220268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5</a:t>
            </a:fld>
            <a:endParaRPr lang="zh-CN" altLang="en-US"/>
          </a:p>
        </p:txBody>
      </p:sp>
    </p:spTree>
    <p:extLst>
      <p:ext uri="{BB962C8B-B14F-4D97-AF65-F5344CB8AC3E}">
        <p14:creationId xmlns:p14="http://schemas.microsoft.com/office/powerpoint/2010/main" val="28640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solidFill>
                  <a:srgbClr val="FF0000"/>
                </a:solidFill>
              </a:rPr>
              <a:t>云数据中心特征</a:t>
            </a:r>
            <a:r>
              <a:rPr lang="en-US" altLang="zh-CN" dirty="0">
                <a:solidFill>
                  <a:srgbClr val="FF0000"/>
                </a:solidFill>
              </a:rPr>
              <a:t>x4</a:t>
            </a:r>
            <a:endParaRPr lang="zh-CN" altLang="en-US" dirty="0">
              <a:solidFill>
                <a:srgbClr val="FF0000"/>
              </a:solidFill>
            </a:endParaRPr>
          </a:p>
        </p:txBody>
      </p:sp>
      <p:sp>
        <p:nvSpPr>
          <p:cNvPr id="3" name="内容占位符 2"/>
          <p:cNvSpPr>
            <a:spLocks noGrp="1"/>
          </p:cNvSpPr>
          <p:nvPr>
            <p:ph idx="1"/>
          </p:nvPr>
        </p:nvSpPr>
        <p:spPr/>
        <p:txBody>
          <a:bodyPr>
            <a:normAutofit/>
          </a:bodyPr>
          <a:lstStyle/>
          <a:p>
            <a:r>
              <a:rPr lang="zh-CN" altLang="en-US" dirty="0"/>
              <a:t>高设备利用率</a:t>
            </a:r>
            <a:endParaRPr lang="en-US" altLang="zh-CN" dirty="0"/>
          </a:p>
          <a:p>
            <a:pPr lvl="1"/>
            <a:r>
              <a:rPr lang="zh-CN" altLang="en-US" dirty="0"/>
              <a:t>通过虚拟化技术（</a:t>
            </a:r>
            <a:r>
              <a:rPr lang="zh-CN" altLang="en-US" dirty="0">
                <a:solidFill>
                  <a:srgbClr val="FF0000"/>
                </a:solidFill>
              </a:rPr>
              <a:t>服务器虚拟化、存储虚拟化、网络虚拟化、应用虚拟化</a:t>
            </a:r>
            <a:r>
              <a:rPr lang="zh-CN" altLang="en-US" dirty="0"/>
              <a:t>）将云平台系统与数据中心硬件资源整合，达到减少物理服务器数量的目标</a:t>
            </a:r>
            <a:endParaRPr lang="en-US" altLang="zh-CN" dirty="0"/>
          </a:p>
          <a:p>
            <a:pPr lvl="1"/>
            <a:r>
              <a:rPr lang="zh-CN" altLang="en-US" dirty="0"/>
              <a:t>优化资源利用率、简化管理，降低成本、快速响应业务需求的变化等</a:t>
            </a:r>
            <a:endParaRPr lang="en-US" altLang="zh-CN" dirty="0"/>
          </a:p>
          <a:p>
            <a:pPr lvl="1"/>
            <a:r>
              <a:rPr lang="zh-CN" altLang="en-US" dirty="0">
                <a:solidFill>
                  <a:srgbClr val="FF0000"/>
                </a:solidFill>
              </a:rPr>
              <a:t>较大的数据中心有更低的单位运营成本：网络、存储、管理</a:t>
            </a:r>
            <a:endParaRPr lang="en-US" altLang="zh-CN" dirty="0">
              <a:solidFill>
                <a:srgbClr val="FF0000"/>
              </a:solidFill>
            </a:endParaRPr>
          </a:p>
          <a:p>
            <a:pPr lvl="1"/>
            <a:endParaRPr lang="en-US" altLang="zh-CN"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6</a:t>
            </a:fld>
            <a:endParaRPr lang="zh-CN" altLang="en-US"/>
          </a:p>
        </p:txBody>
      </p:sp>
      <p:pic>
        <p:nvPicPr>
          <p:cNvPr id="7" name="Picture 9" descr="datacenter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036888"/>
            <a:ext cx="427712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432698" y="2927685"/>
            <a:ext cx="2954655" cy="923330"/>
          </a:xfrm>
          <a:prstGeom prst="rect">
            <a:avLst/>
          </a:prstGeom>
          <a:noFill/>
        </p:spPr>
        <p:txBody>
          <a:bodyPr wrap="none" rtlCol="0">
            <a:spAutoFit/>
          </a:bodyPr>
          <a:lstStyle/>
          <a:p>
            <a:r>
              <a:rPr lang="zh-CN" altLang="en-US" dirty="0"/>
              <a:t>微软的一个大型数据中心：</a:t>
            </a:r>
            <a:endParaRPr lang="en-US" altLang="zh-CN" dirty="0"/>
          </a:p>
          <a:p>
            <a:r>
              <a:rPr lang="en-US" altLang="zh-CN" dirty="0"/>
              <a:t>11.5</a:t>
            </a:r>
            <a:r>
              <a:rPr lang="zh-CN" altLang="en-US" dirty="0"/>
              <a:t>个足球场大小，</a:t>
            </a:r>
            <a:endParaRPr lang="en-US" altLang="zh-CN" dirty="0"/>
          </a:p>
          <a:p>
            <a:r>
              <a:rPr lang="zh-CN" altLang="en-US" dirty="0"/>
              <a:t>容纳</a:t>
            </a:r>
            <a:r>
              <a:rPr lang="en-US" altLang="zh-CN" dirty="0"/>
              <a:t>40</a:t>
            </a:r>
            <a:r>
              <a:rPr lang="zh-CN" altLang="en-US" dirty="0"/>
              <a:t>万</a:t>
            </a:r>
            <a:r>
              <a:rPr lang="en-US" altLang="zh-CN" dirty="0"/>
              <a:t>~100</a:t>
            </a:r>
            <a:r>
              <a:rPr lang="zh-CN" altLang="en-US" dirty="0"/>
              <a:t>万服务器。</a:t>
            </a:r>
          </a:p>
        </p:txBody>
      </p:sp>
      <p:graphicFrame>
        <p:nvGraphicFramePr>
          <p:cNvPr id="9" name="Group 12"/>
          <p:cNvGraphicFramePr>
            <a:graphicFrameLocks noGrp="1"/>
          </p:cNvGraphicFramePr>
          <p:nvPr>
            <p:extLst>
              <p:ext uri="{D42A27DB-BD31-4B8C-83A1-F6EECF244321}">
                <p14:modId xmlns:p14="http://schemas.microsoft.com/office/powerpoint/2010/main" val="608094180"/>
              </p:ext>
            </p:extLst>
          </p:nvPr>
        </p:nvGraphicFramePr>
        <p:xfrm>
          <a:off x="4641850" y="4260641"/>
          <a:ext cx="4133851" cy="1695659"/>
        </p:xfrm>
        <a:graphic>
          <a:graphicData uri="http://schemas.openxmlformats.org/drawingml/2006/table">
            <a:tbl>
              <a:tblPr/>
              <a:tblGrid>
                <a:gridCol w="641350">
                  <a:extLst>
                    <a:ext uri="{9D8B030D-6E8A-4147-A177-3AD203B41FA5}">
                      <a16:colId xmlns:a16="http://schemas.microsoft.com/office/drawing/2014/main" val="272743323"/>
                    </a:ext>
                  </a:extLst>
                </a:gridCol>
                <a:gridCol w="1488562">
                  <a:extLst>
                    <a:ext uri="{9D8B030D-6E8A-4147-A177-3AD203B41FA5}">
                      <a16:colId xmlns:a16="http://schemas.microsoft.com/office/drawing/2014/main" val="3364432238"/>
                    </a:ext>
                  </a:extLst>
                </a:gridCol>
                <a:gridCol w="1274436">
                  <a:extLst>
                    <a:ext uri="{9D8B030D-6E8A-4147-A177-3AD203B41FA5}">
                      <a16:colId xmlns:a16="http://schemas.microsoft.com/office/drawing/2014/main" val="2687996382"/>
                    </a:ext>
                  </a:extLst>
                </a:gridCol>
                <a:gridCol w="729503">
                  <a:extLst>
                    <a:ext uri="{9D8B030D-6E8A-4147-A177-3AD203B41FA5}">
                      <a16:colId xmlns:a16="http://schemas.microsoft.com/office/drawing/2014/main" val="4213808368"/>
                    </a:ext>
                  </a:extLst>
                </a:gridCol>
              </a:tblGrid>
              <a:tr h="242744">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方面</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小数据中心</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大数据中心</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比例</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750723238"/>
                  </a:ext>
                </a:extLst>
              </a:tr>
              <a:tr h="404574">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网络</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$95 per Mbps/</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Month</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$13 per Mbps/</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month</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7.1</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837020873"/>
                  </a:ext>
                </a:extLst>
              </a:tr>
              <a:tr h="404574">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存储</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a:ln>
                            <a:noFill/>
                          </a:ln>
                          <a:solidFill>
                            <a:schemeClr val="tx1"/>
                          </a:solidFill>
                          <a:effectLst/>
                          <a:latin typeface="Candara" panose="020E0502030303020204" pitchFamily="34" charset="0"/>
                          <a:ea typeface="宋体" panose="02010600030101010101" pitchFamily="2" charset="-122"/>
                        </a:rPr>
                        <a:t>$2.20 per GB/</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a:ln>
                            <a:noFill/>
                          </a:ln>
                          <a:solidFill>
                            <a:schemeClr val="tx1"/>
                          </a:solidFill>
                          <a:effectLst/>
                          <a:latin typeface="Candara" panose="020E0502030303020204" pitchFamily="34" charset="0"/>
                          <a:ea typeface="宋体" panose="02010600030101010101" pitchFamily="2" charset="-122"/>
                        </a:rPr>
                        <a:t>Month</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a:ln>
                            <a:noFill/>
                          </a:ln>
                          <a:solidFill>
                            <a:schemeClr val="tx1"/>
                          </a:solidFill>
                          <a:effectLst/>
                          <a:latin typeface="Candara" panose="020E0502030303020204" pitchFamily="34" charset="0"/>
                          <a:ea typeface="宋体" panose="02010600030101010101" pitchFamily="2" charset="-122"/>
                        </a:rPr>
                        <a:t>$0.40 per GB/</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a:ln>
                            <a:noFill/>
                          </a:ln>
                          <a:solidFill>
                            <a:schemeClr val="tx1"/>
                          </a:solidFill>
                          <a:effectLst/>
                          <a:latin typeface="Candara" panose="020E0502030303020204" pitchFamily="34" charset="0"/>
                          <a:ea typeface="宋体" panose="02010600030101010101" pitchFamily="2" charset="-122"/>
                        </a:rPr>
                        <a:t>month</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5.7</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34533684"/>
                  </a:ext>
                </a:extLst>
              </a:tr>
              <a:tr h="506939">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管理</a:t>
                      </a:r>
                      <a:endPar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endParaRP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~140 servers/</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Administrator</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&gt;1000 Servers/</a:t>
                      </a: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Administrator</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SzPct val="65000"/>
                        <a:buFont typeface="Wingdings" panose="05000000000000000000" pitchFamily="2" charset="2"/>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1200" b="1" i="0" u="none" strike="noStrike" cap="none" normalizeH="0" baseline="0" dirty="0">
                          <a:ln>
                            <a:noFill/>
                          </a:ln>
                          <a:solidFill>
                            <a:schemeClr val="tx1"/>
                          </a:solidFill>
                          <a:effectLst/>
                          <a:latin typeface="Candara" panose="020E0502030303020204" pitchFamily="34" charset="0"/>
                          <a:ea typeface="宋体" panose="02010600030101010101" pitchFamily="2" charset="-122"/>
                        </a:rPr>
                        <a:t>7.1</a:t>
                      </a:r>
                    </a:p>
                  </a:txBody>
                  <a:tcPr marL="121888" marR="12188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750228908"/>
                  </a:ext>
                </a:extLst>
              </a:tr>
            </a:tbl>
          </a:graphicData>
        </a:graphic>
      </p:graphicFrame>
      <p:sp>
        <p:nvSpPr>
          <p:cNvPr id="10" name="文本框 9">
            <a:extLst>
              <a:ext uri="{FF2B5EF4-FFF2-40B4-BE49-F238E27FC236}">
                <a16:creationId xmlns:a16="http://schemas.microsoft.com/office/drawing/2014/main" id="{834C2DD5-428E-45F6-9E49-CB90F67F7C9E}"/>
              </a:ext>
            </a:extLst>
          </p:cNvPr>
          <p:cNvSpPr txBox="1"/>
          <p:nvPr/>
        </p:nvSpPr>
        <p:spPr>
          <a:xfrm>
            <a:off x="6983516" y="3569621"/>
            <a:ext cx="1906059" cy="646331"/>
          </a:xfrm>
          <a:prstGeom prst="rect">
            <a:avLst/>
          </a:prstGeom>
          <a:noFill/>
        </p:spPr>
        <p:txBody>
          <a:bodyPr wrap="square" rtlCol="0">
            <a:spAutoFit/>
          </a:bodyPr>
          <a:lstStyle/>
          <a:p>
            <a:r>
              <a:rPr lang="zh-CN" altLang="en-US" dirty="0"/>
              <a:t>小型数据中心：</a:t>
            </a:r>
            <a:endParaRPr lang="en-US" altLang="zh-CN" dirty="0"/>
          </a:p>
          <a:p>
            <a:r>
              <a:rPr lang="zh-CN" altLang="en-US" dirty="0"/>
              <a:t>容纳</a:t>
            </a:r>
            <a:r>
              <a:rPr lang="en-US" altLang="zh-CN" dirty="0"/>
              <a:t>1000</a:t>
            </a:r>
            <a:r>
              <a:rPr lang="zh-CN" altLang="en-US" dirty="0"/>
              <a:t>服务器。</a:t>
            </a:r>
          </a:p>
        </p:txBody>
      </p:sp>
    </p:spTree>
    <p:extLst>
      <p:ext uri="{BB962C8B-B14F-4D97-AF65-F5344CB8AC3E}">
        <p14:creationId xmlns:p14="http://schemas.microsoft.com/office/powerpoint/2010/main" val="124213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云数据中心的特征</a:t>
            </a:r>
          </a:p>
        </p:txBody>
      </p:sp>
      <p:sp>
        <p:nvSpPr>
          <p:cNvPr id="3" name="内容占位符 2"/>
          <p:cNvSpPr>
            <a:spLocks noGrp="1"/>
          </p:cNvSpPr>
          <p:nvPr>
            <p:ph idx="1"/>
          </p:nvPr>
        </p:nvSpPr>
        <p:spPr/>
        <p:txBody>
          <a:bodyPr/>
          <a:lstStyle/>
          <a:p>
            <a:r>
              <a:rPr lang="zh-CN" altLang="en-US" dirty="0"/>
              <a:t>绿色节能</a:t>
            </a:r>
            <a:endParaRPr lang="en-US" altLang="zh-CN" dirty="0"/>
          </a:p>
          <a:p>
            <a:pPr lvl="1"/>
            <a:r>
              <a:rPr lang="zh-CN" altLang="en-US" dirty="0"/>
              <a:t>服务器本身：节能服务器、节能存储设备、刀片服务器</a:t>
            </a:r>
            <a:endParaRPr lang="en-US" altLang="zh-CN" dirty="0"/>
          </a:p>
          <a:p>
            <a:pPr lvl="1"/>
            <a:r>
              <a:rPr lang="zh-CN" altLang="en-US" dirty="0"/>
              <a:t>环境：供电技术、散热技术，降低能耗</a:t>
            </a:r>
            <a:endParaRPr lang="en-US" altLang="zh-CN" dirty="0"/>
          </a:p>
          <a:p>
            <a:pPr lvl="1"/>
            <a:r>
              <a:rPr lang="zh-CN" altLang="en-US" dirty="0"/>
              <a:t>软件：虚拟机等资源调度算法、计算任务管理算法等</a:t>
            </a:r>
            <a:endParaRPr lang="en-US" altLang="zh-CN" dirty="0"/>
          </a:p>
          <a:p>
            <a:endParaRPr lang="en-US" altLang="zh-CN" dirty="0"/>
          </a:p>
          <a:p>
            <a:r>
              <a:rPr lang="zh-CN" altLang="en-US" dirty="0"/>
              <a:t>高可用性</a:t>
            </a:r>
            <a:endParaRPr lang="en-US" altLang="zh-CN" dirty="0"/>
          </a:p>
          <a:p>
            <a:pPr lvl="1"/>
            <a:r>
              <a:rPr lang="zh-CN" altLang="en-US" dirty="0"/>
              <a:t>各个部分的冗余、容错、容灾设计</a:t>
            </a:r>
            <a:endParaRPr lang="en-US" altLang="zh-CN" dirty="0"/>
          </a:p>
          <a:p>
            <a:pPr lvl="1"/>
            <a:r>
              <a:rPr lang="zh-CN" altLang="en-US" dirty="0"/>
              <a:t>扩展和升级时，保持正常运行</a:t>
            </a:r>
            <a:endParaRPr lang="en-US" altLang="zh-CN" dirty="0"/>
          </a:p>
          <a:p>
            <a:pPr lvl="1"/>
            <a:endParaRPr lang="en-US" altLang="zh-CN" dirty="0"/>
          </a:p>
          <a:p>
            <a:r>
              <a:rPr lang="zh-CN" altLang="en-US" dirty="0"/>
              <a:t>自动化管理</a:t>
            </a:r>
            <a:endParaRPr lang="en-US" altLang="zh-CN" dirty="0"/>
          </a:p>
          <a:p>
            <a:pPr lvl="1"/>
            <a:r>
              <a:rPr lang="zh-CN" altLang="en-US" dirty="0"/>
              <a:t>无人值守，远程管理（系统漏洞与补丁管理、性能管理和瓶颈分析、服务器与操作系统部署、系统功率测量和调整）</a:t>
            </a:r>
            <a:endParaRPr lang="en-US" altLang="zh-CN" dirty="0"/>
          </a:p>
          <a:p>
            <a:pPr lvl="1"/>
            <a:r>
              <a:rPr lang="zh-CN" altLang="en-US" dirty="0"/>
              <a:t>门禁、通风、温度、湿度、电力均可远程调度与控制</a:t>
            </a:r>
          </a:p>
          <a:p>
            <a:endParaRPr lang="zh-CN" altLang="en-US" dirty="0"/>
          </a:p>
        </p:txBody>
      </p:sp>
      <p:sp>
        <p:nvSpPr>
          <p:cNvPr id="5" name="灯片编号占位符 4"/>
          <p:cNvSpPr>
            <a:spLocks noGrp="1"/>
          </p:cNvSpPr>
          <p:nvPr>
            <p:ph type="sldNum" sz="quarter" idx="12"/>
          </p:nvPr>
        </p:nvSpPr>
        <p:spPr/>
        <p:txBody>
          <a:bodyPr/>
          <a:lstStyle/>
          <a:p>
            <a:fld id="{02AE1E35-F495-4665-8CB0-CDD28443F6EA}" type="slidenum">
              <a:rPr lang="zh-CN" altLang="en-US" smtClean="0"/>
              <a:t>7</a:t>
            </a:fld>
            <a:endParaRPr lang="zh-CN" altLang="en-US"/>
          </a:p>
        </p:txBody>
      </p:sp>
      <p:sp>
        <p:nvSpPr>
          <p:cNvPr id="6" name="文本框 5"/>
          <p:cNvSpPr txBox="1"/>
          <p:nvPr/>
        </p:nvSpPr>
        <p:spPr>
          <a:xfrm>
            <a:off x="5671983" y="3456566"/>
            <a:ext cx="2954655" cy="646331"/>
          </a:xfrm>
          <a:prstGeom prst="rect">
            <a:avLst/>
          </a:prstGeom>
          <a:noFill/>
        </p:spPr>
        <p:txBody>
          <a:bodyPr wrap="none" rtlCol="0">
            <a:spAutoFit/>
          </a:bodyPr>
          <a:lstStyle/>
          <a:p>
            <a:pPr algn="ctr"/>
            <a:r>
              <a:rPr lang="zh-CN" altLang="en-US" dirty="0">
                <a:ln w="22225">
                  <a:solidFill>
                    <a:schemeClr val="accent2"/>
                  </a:solidFill>
                  <a:prstDash val="solid"/>
                </a:ln>
                <a:solidFill>
                  <a:schemeClr val="accent2">
                    <a:lumMod val="40000"/>
                    <a:lumOff val="60000"/>
                  </a:schemeClr>
                </a:solidFill>
              </a:rPr>
              <a:t>如何破坏数据中心？</a:t>
            </a:r>
            <a:endParaRPr lang="en-US" altLang="zh-CN" dirty="0">
              <a:ln w="22225">
                <a:solidFill>
                  <a:schemeClr val="accent2"/>
                </a:solidFill>
                <a:prstDash val="solid"/>
              </a:ln>
              <a:solidFill>
                <a:schemeClr val="accent2">
                  <a:lumMod val="40000"/>
                  <a:lumOff val="60000"/>
                </a:schemeClr>
              </a:solidFill>
            </a:endParaRPr>
          </a:p>
          <a:p>
            <a:pPr algn="ctr"/>
            <a:r>
              <a:rPr lang="zh-CN" altLang="en-US" dirty="0">
                <a:ln w="22225">
                  <a:solidFill>
                    <a:schemeClr val="accent2"/>
                  </a:solidFill>
                  <a:prstDash val="solid"/>
                </a:ln>
                <a:solidFill>
                  <a:schemeClr val="accent2">
                    <a:lumMod val="40000"/>
                    <a:lumOff val="60000"/>
                  </a:schemeClr>
                </a:solidFill>
              </a:rPr>
              <a:t>数据中心安全风险有哪些？</a:t>
            </a:r>
          </a:p>
        </p:txBody>
      </p:sp>
    </p:spTree>
    <p:extLst>
      <p:ext uri="{BB962C8B-B14F-4D97-AF65-F5344CB8AC3E}">
        <p14:creationId xmlns:p14="http://schemas.microsoft.com/office/powerpoint/2010/main" val="19028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云数据中心的设计</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04" y="1470317"/>
            <a:ext cx="4951646" cy="2793236"/>
          </a:xfrm>
        </p:spPr>
      </p:pic>
      <p:sp>
        <p:nvSpPr>
          <p:cNvPr id="5" name="灯片编号占位符 4"/>
          <p:cNvSpPr>
            <a:spLocks noGrp="1"/>
          </p:cNvSpPr>
          <p:nvPr>
            <p:ph type="sldNum" sz="quarter" idx="12"/>
          </p:nvPr>
        </p:nvSpPr>
        <p:spPr/>
        <p:txBody>
          <a:bodyPr/>
          <a:lstStyle/>
          <a:p>
            <a:fld id="{02AE1E35-F495-4665-8CB0-CDD28443F6EA}" type="slidenum">
              <a:rPr lang="zh-CN" altLang="en-US" smtClean="0"/>
              <a:t>8</a:t>
            </a:fld>
            <a:endParaRPr lang="zh-CN" altLang="en-US"/>
          </a:p>
        </p:txBody>
      </p:sp>
      <p:sp>
        <p:nvSpPr>
          <p:cNvPr id="7" name="矩形 6"/>
          <p:cNvSpPr/>
          <p:nvPr/>
        </p:nvSpPr>
        <p:spPr>
          <a:xfrm>
            <a:off x="431424" y="1365828"/>
            <a:ext cx="1439997" cy="276999"/>
          </a:xfrm>
          <a:prstGeom prst="rect">
            <a:avLst/>
          </a:prstGeom>
        </p:spPr>
        <p:txBody>
          <a:bodyPr wrap="square">
            <a:spAutoFit/>
          </a:bodyPr>
          <a:lstStyle/>
          <a:p>
            <a:r>
              <a:rPr lang="zh-CN" altLang="en-US" sz="1200" dirty="0"/>
              <a:t>高热密度服务器</a:t>
            </a:r>
          </a:p>
        </p:txBody>
      </p:sp>
      <p:sp>
        <p:nvSpPr>
          <p:cNvPr id="8" name="矩形 7"/>
          <p:cNvSpPr/>
          <p:nvPr/>
        </p:nvSpPr>
        <p:spPr>
          <a:xfrm>
            <a:off x="2687503" y="1134996"/>
            <a:ext cx="2025619" cy="461665"/>
          </a:xfrm>
          <a:prstGeom prst="rect">
            <a:avLst/>
          </a:prstGeom>
        </p:spPr>
        <p:txBody>
          <a:bodyPr wrap="none">
            <a:spAutoFit/>
          </a:bodyPr>
          <a:lstStyle/>
          <a:p>
            <a:r>
              <a:rPr lang="zh-CN" altLang="en-US" sz="1200" dirty="0"/>
              <a:t>不间断电源供应</a:t>
            </a:r>
            <a:endParaRPr lang="en-US" altLang="zh-CN" sz="1200" dirty="0"/>
          </a:p>
          <a:p>
            <a:r>
              <a:rPr lang="en-US" altLang="zh-CN" sz="1200" dirty="0">
                <a:solidFill>
                  <a:srgbClr val="FF0000"/>
                </a:solidFill>
              </a:rPr>
              <a:t>Uninterruptible power supply</a:t>
            </a:r>
            <a:endParaRPr lang="zh-CN" altLang="en-US" sz="1200" dirty="0">
              <a:solidFill>
                <a:srgbClr val="FF0000"/>
              </a:solidFill>
            </a:endParaRPr>
          </a:p>
        </p:txBody>
      </p:sp>
      <p:sp>
        <p:nvSpPr>
          <p:cNvPr id="9" name="矩形 8"/>
          <p:cNvSpPr/>
          <p:nvPr/>
        </p:nvSpPr>
        <p:spPr>
          <a:xfrm>
            <a:off x="4066570" y="1502478"/>
            <a:ext cx="1107996" cy="276999"/>
          </a:xfrm>
          <a:prstGeom prst="rect">
            <a:avLst/>
          </a:prstGeom>
        </p:spPr>
        <p:txBody>
          <a:bodyPr wrap="none">
            <a:spAutoFit/>
          </a:bodyPr>
          <a:lstStyle/>
          <a:p>
            <a:r>
              <a:rPr lang="zh-CN" altLang="en-US" sz="1200" dirty="0"/>
              <a:t>笼状的封闭室</a:t>
            </a:r>
          </a:p>
        </p:txBody>
      </p:sp>
      <p:sp>
        <p:nvSpPr>
          <p:cNvPr id="10" name="矩形 9"/>
          <p:cNvSpPr/>
          <p:nvPr/>
        </p:nvSpPr>
        <p:spPr>
          <a:xfrm>
            <a:off x="4940984" y="1921752"/>
            <a:ext cx="646331" cy="276999"/>
          </a:xfrm>
          <a:prstGeom prst="rect">
            <a:avLst/>
          </a:prstGeom>
        </p:spPr>
        <p:txBody>
          <a:bodyPr wrap="none">
            <a:spAutoFit/>
          </a:bodyPr>
          <a:lstStyle/>
          <a:p>
            <a:r>
              <a:rPr lang="zh-CN" altLang="en-US" sz="1200" dirty="0"/>
              <a:t>发电机</a:t>
            </a:r>
          </a:p>
        </p:txBody>
      </p:sp>
      <p:sp>
        <p:nvSpPr>
          <p:cNvPr id="11" name="矩形 10"/>
          <p:cNvSpPr/>
          <p:nvPr/>
        </p:nvSpPr>
        <p:spPr>
          <a:xfrm>
            <a:off x="312504" y="3956327"/>
            <a:ext cx="954107" cy="276999"/>
          </a:xfrm>
          <a:prstGeom prst="rect">
            <a:avLst/>
          </a:prstGeom>
        </p:spPr>
        <p:txBody>
          <a:bodyPr wrap="none">
            <a:spAutoFit/>
          </a:bodyPr>
          <a:lstStyle/>
          <a:p>
            <a:r>
              <a:rPr lang="zh-CN" altLang="en-US" sz="1200" dirty="0"/>
              <a:t>机架主机房</a:t>
            </a:r>
          </a:p>
        </p:txBody>
      </p:sp>
      <p:sp>
        <p:nvSpPr>
          <p:cNvPr id="12" name="矩形 11"/>
          <p:cNvSpPr/>
          <p:nvPr/>
        </p:nvSpPr>
        <p:spPr>
          <a:xfrm>
            <a:off x="3451505" y="3330203"/>
            <a:ext cx="1867563" cy="276999"/>
          </a:xfrm>
          <a:prstGeom prst="rect">
            <a:avLst/>
          </a:prstGeom>
        </p:spPr>
        <p:txBody>
          <a:bodyPr wrap="none">
            <a:spAutoFit/>
          </a:bodyPr>
          <a:lstStyle/>
          <a:p>
            <a:r>
              <a:rPr lang="zh-CN" altLang="en-US" sz="1200" dirty="0">
                <a:solidFill>
                  <a:srgbClr val="FF0000"/>
                </a:solidFill>
              </a:rPr>
              <a:t>Network operations center</a:t>
            </a:r>
          </a:p>
        </p:txBody>
      </p:sp>
      <p:sp>
        <p:nvSpPr>
          <p:cNvPr id="13" name="矩形 12"/>
          <p:cNvSpPr/>
          <p:nvPr/>
        </p:nvSpPr>
        <p:spPr>
          <a:xfrm>
            <a:off x="3277290" y="3539013"/>
            <a:ext cx="1107996" cy="276999"/>
          </a:xfrm>
          <a:prstGeom prst="rect">
            <a:avLst/>
          </a:prstGeom>
        </p:spPr>
        <p:txBody>
          <a:bodyPr wrap="none">
            <a:spAutoFit/>
          </a:bodyPr>
          <a:lstStyle/>
          <a:p>
            <a:r>
              <a:rPr lang="zh-CN" altLang="en-US" sz="1200" dirty="0"/>
              <a:t>网络运营中心</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0603" y="4372528"/>
            <a:ext cx="3460331" cy="1780622"/>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828" y="1623712"/>
            <a:ext cx="3589499" cy="1977699"/>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949" y="4472363"/>
            <a:ext cx="4015617" cy="2277200"/>
          </a:xfrm>
          <a:prstGeom prst="rect">
            <a:avLst/>
          </a:prstGeom>
        </p:spPr>
      </p:pic>
    </p:spTree>
    <p:extLst>
      <p:ext uri="{BB962C8B-B14F-4D97-AF65-F5344CB8AC3E}">
        <p14:creationId xmlns:p14="http://schemas.microsoft.com/office/powerpoint/2010/main" val="2119727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云架构回顾</a:t>
            </a:r>
            <a:r>
              <a:rPr lang="en-US" altLang="zh-CN" dirty="0"/>
              <a:t>——</a:t>
            </a:r>
            <a:r>
              <a:rPr lang="zh-CN" altLang="en-US" dirty="0"/>
              <a:t>基于虚拟化</a:t>
            </a:r>
            <a:endParaRPr lang="en-US" altLang="zh-CN" dirty="0"/>
          </a:p>
          <a:p>
            <a:r>
              <a:rPr lang="zh-CN" altLang="en-US" dirty="0"/>
              <a:t>云数据中心的特征</a:t>
            </a:r>
            <a:endParaRPr lang="en-US" altLang="zh-CN" dirty="0"/>
          </a:p>
          <a:p>
            <a:r>
              <a:rPr lang="zh-CN" altLang="en-US" dirty="0"/>
              <a:t>云数据中心网络部署</a:t>
            </a:r>
            <a:endParaRPr lang="en-US" altLang="zh-CN" dirty="0"/>
          </a:p>
          <a:p>
            <a:pPr lvl="1"/>
            <a:r>
              <a:rPr lang="zh-CN" altLang="en-US" dirty="0"/>
              <a:t>改进型树结构</a:t>
            </a:r>
            <a:endParaRPr lang="en-US" altLang="zh-CN" dirty="0"/>
          </a:p>
          <a:p>
            <a:pPr lvl="1"/>
            <a:r>
              <a:rPr lang="zh-CN" altLang="en-US" dirty="0"/>
              <a:t>递归层次结构</a:t>
            </a:r>
            <a:endParaRPr lang="en-US" altLang="zh-CN" dirty="0"/>
          </a:p>
          <a:p>
            <a:pPr lvl="1"/>
            <a:r>
              <a:rPr lang="zh-CN" altLang="en-US" dirty="0"/>
              <a:t>光交换网络</a:t>
            </a:r>
            <a:endParaRPr lang="en-US" altLang="zh-CN" dirty="0"/>
          </a:p>
          <a:p>
            <a:pPr lvl="1"/>
            <a:r>
              <a:rPr lang="zh-CN" altLang="en-US" dirty="0"/>
              <a:t>无线数据中心网络</a:t>
            </a:r>
            <a:endParaRPr lang="en-US" altLang="zh-CN" dirty="0"/>
          </a:p>
          <a:p>
            <a:pPr lvl="1"/>
            <a:r>
              <a:rPr lang="zh-CN" altLang="en-US" dirty="0"/>
              <a:t>软件定义网络</a:t>
            </a:r>
            <a:endParaRPr lang="en-US" altLang="zh-CN" dirty="0"/>
          </a:p>
          <a:p>
            <a:r>
              <a:rPr lang="zh-CN" altLang="en-US" dirty="0"/>
              <a:t>绿色节能技术</a:t>
            </a:r>
            <a:endParaRPr lang="en-US" altLang="zh-CN" dirty="0"/>
          </a:p>
          <a:p>
            <a:r>
              <a:rPr lang="zh-CN" altLang="en-US" dirty="0"/>
              <a:t>自动化管理</a:t>
            </a:r>
            <a:endParaRPr lang="en-US" altLang="zh-CN" dirty="0"/>
          </a:p>
          <a:p>
            <a:r>
              <a:rPr lang="zh-CN" altLang="en-US" dirty="0"/>
              <a:t>容灾备份</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9</a:t>
            </a:fld>
            <a:endParaRPr lang="zh-CN" altLang="en-US"/>
          </a:p>
        </p:txBody>
      </p:sp>
    </p:spTree>
    <p:extLst>
      <p:ext uri="{BB962C8B-B14F-4D97-AF65-F5344CB8AC3E}">
        <p14:creationId xmlns:p14="http://schemas.microsoft.com/office/powerpoint/2010/main" val="2285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651A6BD7-2666-41E9-B266-7AD74B5F8260}" vid="{061E3F68-0E14-4B1C-AFD8-A5707CF489B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7041</TotalTime>
  <Words>3592</Words>
  <Application>Microsoft Office PowerPoint</Application>
  <PresentationFormat>全屏显示(4:3)</PresentationFormat>
  <Paragraphs>579</Paragraphs>
  <Slides>38</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8" baseType="lpstr">
      <vt:lpstr>等线</vt:lpstr>
      <vt:lpstr>黑体</vt:lpstr>
      <vt:lpstr>楷体</vt:lpstr>
      <vt:lpstr>微软雅黑</vt:lpstr>
      <vt:lpstr>Arial</vt:lpstr>
      <vt:lpstr>Calibri</vt:lpstr>
      <vt:lpstr>Candara</vt:lpstr>
      <vt:lpstr>Times New Roman</vt:lpstr>
      <vt:lpstr>主题1</vt:lpstr>
      <vt:lpstr>Visio.Drawing.11</vt:lpstr>
      <vt:lpstr>云数据中心</vt:lpstr>
      <vt:lpstr>目 录</vt:lpstr>
      <vt:lpstr>云数据中心架构回顾</vt:lpstr>
      <vt:lpstr>云数据中心架构回顾</vt:lpstr>
      <vt:lpstr>目 录</vt:lpstr>
      <vt:lpstr>云数据中心特征x4</vt:lpstr>
      <vt:lpstr>云数据中心的特征</vt:lpstr>
      <vt:lpstr>云数据中心的设计</vt:lpstr>
      <vt:lpstr>目 录</vt:lpstr>
      <vt:lpstr>云数据中心网络部署</vt:lpstr>
      <vt:lpstr>云数据中心网络部署</vt:lpstr>
      <vt:lpstr>云数据中心网络部署——改进树</vt:lpstr>
      <vt:lpstr>云数据中心网络部署——改进树</vt:lpstr>
      <vt:lpstr>云数据中心网络部署——改进树</vt:lpstr>
      <vt:lpstr>云数据中心网络部署——改进树</vt:lpstr>
      <vt:lpstr>云数据中心网络部署——改进树</vt:lpstr>
      <vt:lpstr>云数据中心网络部署——递归层次</vt:lpstr>
      <vt:lpstr>云数据中心网络部署——递归层次</vt:lpstr>
      <vt:lpstr>云数据中心网络部署——递归层次</vt:lpstr>
      <vt:lpstr>云数据中心网络部署——递归层次</vt:lpstr>
      <vt:lpstr>云数据中心网络部署——光交换网络</vt:lpstr>
      <vt:lpstr>云数据中心网络部署——光交换网络</vt:lpstr>
      <vt:lpstr>云数据中心网络部署——无线数据中心网络</vt:lpstr>
      <vt:lpstr>云数据中心网络部署——软件定义网络</vt:lpstr>
      <vt:lpstr>云数据中心网络部署——软件定义网络</vt:lpstr>
      <vt:lpstr>云数据中心网络部署——软件定义网络</vt:lpstr>
      <vt:lpstr>目 录</vt:lpstr>
      <vt:lpstr>绿色节能技术</vt:lpstr>
      <vt:lpstr>绿色节能技术</vt:lpstr>
      <vt:lpstr>目 录</vt:lpstr>
      <vt:lpstr>自动化管理——内容和特征</vt:lpstr>
      <vt:lpstr>自动化管理——实现</vt:lpstr>
      <vt:lpstr>目 录</vt:lpstr>
      <vt:lpstr>容灾备份</vt:lpstr>
      <vt:lpstr>容灾备份——标准等级</vt:lpstr>
      <vt:lpstr>容灾备份——关键技术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lcynju</dc:creator>
  <cp:lastModifiedBy>. Mallory</cp:lastModifiedBy>
  <cp:revision>220</cp:revision>
  <dcterms:created xsi:type="dcterms:W3CDTF">2020-08-12T09:25:59Z</dcterms:created>
  <dcterms:modified xsi:type="dcterms:W3CDTF">2021-10-26T23:10:36Z</dcterms:modified>
</cp:coreProperties>
</file>